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</p:sldMasterIdLst>
  <p:notesMasterIdLst>
    <p:notesMasterId r:id="rId29"/>
  </p:notesMasterIdLst>
  <p:sldIdLst>
    <p:sldId id="267" r:id="rId3"/>
    <p:sldId id="371" r:id="rId4"/>
    <p:sldId id="457" r:id="rId5"/>
    <p:sldId id="456" r:id="rId6"/>
    <p:sldId id="452" r:id="rId7"/>
    <p:sldId id="375" r:id="rId8"/>
    <p:sldId id="482" r:id="rId9"/>
    <p:sldId id="481" r:id="rId10"/>
    <p:sldId id="480" r:id="rId11"/>
    <p:sldId id="461" r:id="rId12"/>
    <p:sldId id="414" r:id="rId13"/>
    <p:sldId id="416" r:id="rId14"/>
    <p:sldId id="454" r:id="rId15"/>
    <p:sldId id="462" r:id="rId16"/>
    <p:sldId id="478" r:id="rId17"/>
    <p:sldId id="463" r:id="rId18"/>
    <p:sldId id="475" r:id="rId19"/>
    <p:sldId id="465" r:id="rId20"/>
    <p:sldId id="479" r:id="rId21"/>
    <p:sldId id="468" r:id="rId22"/>
    <p:sldId id="483" r:id="rId23"/>
    <p:sldId id="484" r:id="rId24"/>
    <p:sldId id="477" r:id="rId25"/>
    <p:sldId id="472" r:id="rId26"/>
    <p:sldId id="473" r:id="rId27"/>
    <p:sldId id="453" r:id="rId28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371"/>
            <p14:sldId id="457"/>
            <p14:sldId id="456"/>
            <p14:sldId id="452"/>
            <p14:sldId id="375"/>
            <p14:sldId id="482"/>
            <p14:sldId id="481"/>
            <p14:sldId id="480"/>
            <p14:sldId id="461"/>
            <p14:sldId id="414"/>
            <p14:sldId id="416"/>
            <p14:sldId id="454"/>
            <p14:sldId id="462"/>
            <p14:sldId id="478"/>
            <p14:sldId id="463"/>
            <p14:sldId id="475"/>
            <p14:sldId id="465"/>
            <p14:sldId id="479"/>
            <p14:sldId id="468"/>
            <p14:sldId id="483"/>
            <p14:sldId id="484"/>
            <p14:sldId id="477"/>
            <p14:sldId id="472"/>
            <p14:sldId id="473"/>
            <p14:sldId id="45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6600FF"/>
    <a:srgbClr val="333399"/>
    <a:srgbClr val="0066CC"/>
    <a:srgbClr val="000099"/>
    <a:srgbClr val="5577D7"/>
    <a:srgbClr val="220D79"/>
    <a:srgbClr val="6383C9"/>
    <a:srgbClr val="3366CC"/>
    <a:srgbClr val="393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883" autoAdjust="0"/>
    <p:restoredTop sz="98627" autoAdjust="0"/>
  </p:normalViewPr>
  <p:slideViewPr>
    <p:cSldViewPr snapToGrid="0">
      <p:cViewPr varScale="1">
        <p:scale>
          <a:sx n="111" d="100"/>
          <a:sy n="111" d="100"/>
        </p:scale>
        <p:origin x="-1206" y="-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3339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b="1" smtClean="0">
                        <a:solidFill>
                          <a:srgbClr val="000099"/>
                        </a:solidFill>
                      </a:rPr>
                      <a:t>0,</a:t>
                    </a:r>
                    <a:r>
                      <a:rPr lang="en-US" b="1" smtClean="0">
                        <a:solidFill>
                          <a:srgbClr val="000099"/>
                        </a:solidFill>
                      </a:rPr>
                      <a:t>20</a:t>
                    </a:r>
                    <a:r>
                      <a:rPr lang="en-US" b="1">
                        <a:solidFill>
                          <a:srgbClr val="000099"/>
                        </a:solidFill>
                      </a:rPr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3531340363694301E-2"/>
                  <c:y val="-9.6063869328498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b="1" smtClean="0">
                        <a:solidFill>
                          <a:srgbClr val="000099"/>
                        </a:solidFill>
                      </a:rPr>
                      <a:t>0,</a:t>
                    </a:r>
                    <a:r>
                      <a:rPr lang="en-US" b="1" smtClean="0">
                        <a:solidFill>
                          <a:srgbClr val="000099"/>
                        </a:solidFill>
                      </a:rPr>
                      <a:t>0</a:t>
                    </a:r>
                    <a:r>
                      <a:rPr lang="ru-RU" b="1" smtClean="0">
                        <a:solidFill>
                          <a:srgbClr val="000099"/>
                        </a:solidFill>
                      </a:rPr>
                      <a:t>1</a:t>
                    </a:r>
                    <a:r>
                      <a:rPr lang="en-US" b="1" smtClean="0">
                        <a:solidFill>
                          <a:srgbClr val="000099"/>
                        </a:solidFill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>
                    <a:solidFill>
                      <a:srgbClr val="000099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Водоснабжение, водоотведение, сбор и утилизация отходов</c:v>
                </c:pt>
                <c:pt idx="1">
                  <c:v>Обеспечение электроэнергией, газом и паром</c:v>
                </c:pt>
                <c:pt idx="2">
                  <c:v>Обрабатывающие производства</c:v>
                </c:pt>
                <c:pt idx="3">
                  <c:v>Добыча полезных ископаемых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0.02</c:v>
                </c:pt>
                <c:pt idx="1">
                  <c:v>0.29499999999999998</c:v>
                </c:pt>
                <c:pt idx="2">
                  <c:v>0.70399999999999996</c:v>
                </c:pt>
                <c:pt idx="3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0766976"/>
        <c:axId val="30769920"/>
      </c:barChart>
      <c:catAx>
        <c:axId val="30766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0769920"/>
        <c:crosses val="autoZero"/>
        <c:auto val="1"/>
        <c:lblAlgn val="ctr"/>
        <c:lblOffset val="100"/>
        <c:noMultiLvlLbl val="0"/>
      </c:catAx>
      <c:valAx>
        <c:axId val="30769920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one"/>
        <c:crossAx val="3076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малое и среднее предпринимательство</c:v>
                </c:pt>
                <c:pt idx="1">
                  <c:v>самозанятые</c:v>
                </c:pt>
                <c:pt idx="2">
                  <c:v>ИП и работающие у ИП</c:v>
                </c:pt>
                <c:pt idx="3">
                  <c:v>крупное и среднее предпринимательство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1882</c:v>
                </c:pt>
                <c:pt idx="1">
                  <c:v>3480</c:v>
                </c:pt>
                <c:pt idx="2">
                  <c:v>4428</c:v>
                </c:pt>
                <c:pt idx="3">
                  <c:v>15564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2798208"/>
        <c:axId val="32801920"/>
      </c:barChart>
      <c:catAx>
        <c:axId val="32798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/>
          <a:lstStyle/>
          <a:p>
            <a:pPr algn="just">
              <a:defRPr lang="ru-RU" sz="800" b="0" i="0" u="none" strike="noStrike" kern="1200" baseline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2801920"/>
        <c:crosses val="autoZero"/>
        <c:auto val="1"/>
        <c:lblAlgn val="ctr"/>
        <c:lblOffset val="100"/>
        <c:noMultiLvlLbl val="0"/>
      </c:catAx>
      <c:valAx>
        <c:axId val="32801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279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just">
        <a:defRPr lang="ru-RU" sz="800" b="0" i="0" u="none" strike="noStrike" kern="1200" baseline="0">
          <a:solidFill>
            <a:prstClr val="black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numFmt formatCode="#,##0\ &quot;₽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 algn="ctr">
                  <a:defRPr lang="ru-RU" sz="800" b="0" i="0" u="none" strike="noStrike" kern="1200" baseline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образование</c:v>
                </c:pt>
                <c:pt idx="1">
                  <c:v>здравоохранение</c:v>
                </c:pt>
                <c:pt idx="2">
                  <c:v>торговля</c:v>
                </c:pt>
                <c:pt idx="3">
                  <c:v>гос. управление. соцобеспечение, безопасность</c:v>
                </c:pt>
                <c:pt idx="4">
                  <c:v>транспортировка</c:v>
                </c:pt>
                <c:pt idx="5">
                  <c:v>обрабатывающее производство</c:v>
                </c:pt>
                <c:pt idx="6">
                  <c:v>обеспечение электрической энергией, газом и паром</c:v>
                </c:pt>
              </c:strCache>
            </c:strRef>
          </c:cat>
          <c:val>
            <c:numRef>
              <c:f>Лист1!$B$2:$B$8</c:f>
              <c:numCache>
                <c:formatCode>#,##0\ [$₽-419]</c:formatCode>
                <c:ptCount val="7"/>
                <c:pt idx="0">
                  <c:v>51086</c:v>
                </c:pt>
                <c:pt idx="1">
                  <c:v>53711</c:v>
                </c:pt>
                <c:pt idx="2">
                  <c:v>56615</c:v>
                </c:pt>
                <c:pt idx="3">
                  <c:v>78377</c:v>
                </c:pt>
                <c:pt idx="4">
                  <c:v>94304</c:v>
                </c:pt>
                <c:pt idx="5">
                  <c:v>115751</c:v>
                </c:pt>
                <c:pt idx="6">
                  <c:v>120678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29915392"/>
        <c:axId val="29921280"/>
      </c:barChart>
      <c:catAx>
        <c:axId val="29915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8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9921280"/>
        <c:crosses val="autoZero"/>
        <c:auto val="1"/>
        <c:lblAlgn val="ctr"/>
        <c:lblOffset val="100"/>
        <c:noMultiLvlLbl val="0"/>
      </c:catAx>
      <c:valAx>
        <c:axId val="29921280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29915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pPr>
            <a:r>
              <a:rPr lang="ru-RU" sz="1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Распределение работающих по видам деятельности</a:t>
            </a:r>
            <a:endParaRPr lang="ru-RU" sz="1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4274973043187042"/>
          <c:y val="7.852627816975650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283563718893336E-2"/>
          <c:y val="0.22762603931384109"/>
          <c:w val="0.42295815017099347"/>
          <c:h val="0.6235097783765836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1"/>
            <c:bubble3D val="0"/>
            <c:explosion val="17"/>
          </c:dPt>
          <c:dPt>
            <c:idx val="3"/>
            <c:bubble3D val="0"/>
            <c:explosion val="16"/>
          </c:dPt>
          <c:dPt>
            <c:idx val="5"/>
            <c:bubble3D val="0"/>
            <c:explosion val="8"/>
          </c:dPt>
          <c:dPt>
            <c:idx val="6"/>
            <c:bubble3D val="0"/>
            <c:explosion val="11"/>
          </c:dPt>
          <c:dLbls>
            <c:dLbl>
              <c:idx val="6"/>
              <c:spPr/>
              <c:txPr>
                <a:bodyPr rot="0" vert="horz"/>
                <a:lstStyle/>
                <a:p>
                  <a:pPr>
                    <a:defRPr sz="1000" b="1" i="1" baseline="0"/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000" b="1" i="1" baseline="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торговля</c:v>
                </c:pt>
                <c:pt idx="1">
                  <c:v>транспортировка</c:v>
                </c:pt>
                <c:pt idx="2">
                  <c:v>производство электроэнергии</c:v>
                </c:pt>
                <c:pt idx="3">
                  <c:v>гос. управление</c:v>
                </c:pt>
                <c:pt idx="4">
                  <c:v>здравоохранение</c:v>
                </c:pt>
                <c:pt idx="5">
                  <c:v>образование</c:v>
                </c:pt>
                <c:pt idx="6">
                  <c:v>обрабатывающее производство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0.03</c:v>
                </c:pt>
                <c:pt idx="1">
                  <c:v>0.05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0.1</c:v>
                </c:pt>
                <c:pt idx="5">
                  <c:v>0.12</c:v>
                </c:pt>
                <c:pt idx="6">
                  <c:v>0.41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5156448478297659"/>
          <c:y val="0.22199471586162803"/>
          <c:w val="0.43245501394518943"/>
          <c:h val="0.70544576647521506"/>
        </c:manualLayout>
      </c:layout>
      <c:overlay val="0"/>
      <c:txPr>
        <a:bodyPr/>
        <a:lstStyle/>
        <a:p>
          <a:pPr>
            <a:defRPr sz="1000" b="0" i="1"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90"/>
      <c:rAngAx val="0"/>
      <c:perspective val="8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300698056874476E-2"/>
          <c:y val="6.3502465389832785E-2"/>
          <c:w val="0.94082581315380787"/>
          <c:h val="0.809859971034169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</c:v>
                </c:pt>
              </c:strCache>
            </c:strRef>
          </c:tx>
          <c:spPr>
            <a:solidFill>
              <a:srgbClr val="B9B9B9"/>
            </a:solidFill>
          </c:spPr>
          <c:invertIfNegative val="0"/>
          <c:dLbls>
            <c:numFmt formatCode="#,##0" sourceLinked="0"/>
            <c:spPr>
              <a:solidFill>
                <a:srgbClr val="FCFCFC"/>
              </a:solidFill>
            </c:spPr>
            <c:txPr>
              <a:bodyPr anchor="ctr" anchorCtr="0"/>
              <a:lstStyle/>
              <a:p>
                <a:pPr>
                  <a:defRPr sz="1100" b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1664</c:v>
                </c:pt>
                <c:pt idx="1">
                  <c:v>1699</c:v>
                </c:pt>
                <c:pt idx="2">
                  <c:v>1785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B1C1E4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3.735439140578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286395366221567E-2"/>
                  <c:y val="-4.1089830546362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" sourceLinked="0"/>
            <c:spPr>
              <a:solidFill>
                <a:srgbClr val="FCFCFC"/>
              </a:solidFill>
            </c:spPr>
            <c:txPr>
              <a:bodyPr/>
              <a:lstStyle/>
              <a:p>
                <a:pPr algn="ctr">
                  <a:defRPr lang="ru-RU" sz="11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1788</c:v>
                </c:pt>
                <c:pt idx="1">
                  <c:v>2627</c:v>
                </c:pt>
                <c:pt idx="2">
                  <c:v>2962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4756A0"/>
            </a:solidFill>
          </c:spPr>
          <c:invertIfNegative val="0"/>
          <c:dLbls>
            <c:spPr>
              <a:solidFill>
                <a:srgbClr val="FCFCFC"/>
              </a:solidFill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4756A0"/>
            </a:solidFill>
          </c:spPr>
          <c:invertIfNegative val="0"/>
          <c:dLbls>
            <c:numFmt formatCode="#,##0" sourceLinked="0"/>
            <c:spPr>
              <a:solidFill>
                <a:srgbClr val="FCFCFC"/>
              </a:solidFill>
            </c:spPr>
            <c:txPr>
              <a:bodyPr/>
              <a:lstStyle/>
              <a:p>
                <a:pPr>
                  <a:defRPr sz="1100" b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6823</c:v>
                </c:pt>
                <c:pt idx="1">
                  <c:v>7492</c:v>
                </c:pt>
                <c:pt idx="2">
                  <c:v>7701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05088"/>
        <c:axId val="151462272"/>
        <c:axId val="0"/>
      </c:bar3DChart>
      <c:catAx>
        <c:axId val="12410508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1462272"/>
        <c:crosses val="autoZero"/>
        <c:auto val="1"/>
        <c:lblAlgn val="ctr"/>
        <c:lblOffset val="100"/>
        <c:noMultiLvlLbl val="0"/>
      </c:catAx>
      <c:valAx>
        <c:axId val="151462272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1241050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190"/>
      <c:rAngAx val="0"/>
      <c:perspective val="8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300698056874476E-2"/>
          <c:y val="6.3502465389832785E-2"/>
          <c:w val="0.94082581315380787"/>
          <c:h val="0.809859971034169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</c:v>
                </c:pt>
              </c:strCache>
            </c:strRef>
          </c:tx>
          <c:spPr>
            <a:solidFill>
              <a:srgbClr val="4756A0"/>
            </a:solidFill>
          </c:spPr>
          <c:invertIfNegative val="0"/>
          <c:dLbls>
            <c:numFmt formatCode="#,##0.0" sourceLinked="0"/>
            <c:spPr>
              <a:solidFill>
                <a:srgbClr val="D1D1D1"/>
              </a:solidFill>
            </c:spPr>
            <c:txPr>
              <a:bodyPr anchor="ctr" anchorCtr="0"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121717.8</c:v>
                </c:pt>
                <c:pt idx="1">
                  <c:v>148002.9</c:v>
                </c:pt>
                <c:pt idx="2">
                  <c:v>165225.5</c:v>
                </c:pt>
                <c:pt idx="3">
                  <c:v>176358.8</c:v>
                </c:pt>
                <c:pt idx="4">
                  <c:v>192824.7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95430656"/>
        <c:axId val="195457024"/>
        <c:axId val="0"/>
      </c:bar3DChart>
      <c:catAx>
        <c:axId val="19543065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5457024"/>
        <c:crosses val="autoZero"/>
        <c:auto val="1"/>
        <c:lblAlgn val="ctr"/>
        <c:lblOffset val="100"/>
        <c:noMultiLvlLbl val="0"/>
      </c:catAx>
      <c:valAx>
        <c:axId val="195457024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195430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68132425838645E-2"/>
          <c:y val="1.8654113085052475E-2"/>
          <c:w val="0.93431867574161354"/>
          <c:h val="0.8098599710341695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</c:v>
                </c:pt>
              </c:strCache>
            </c:strRef>
          </c:tx>
          <c:spPr>
            <a:effectLst>
              <a:outerShdw blurRad="50800" dist="50800" algn="ctr" rotWithShape="0">
                <a:srgbClr val="000000">
                  <a:alpha val="43137"/>
                </a:srgbClr>
              </a:outerShdw>
            </a:effectLst>
          </c:spPr>
          <c:marker>
            <c:spPr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numFmt formatCode="#,##0.0" sourceLinked="0"/>
            <c:spPr>
              <a:solidFill>
                <a:srgbClr val="D1D1D1"/>
              </a:solidFill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10951</c:v>
                </c:pt>
                <c:pt idx="1">
                  <c:v>16890</c:v>
                </c:pt>
                <c:pt idx="2">
                  <c:v>8714</c:v>
                </c:pt>
                <c:pt idx="3">
                  <c:v>12321</c:v>
                </c:pt>
                <c:pt idx="4">
                  <c:v>10466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44960"/>
        <c:axId val="195546496"/>
      </c:lineChart>
      <c:catAx>
        <c:axId val="19554496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5546496"/>
        <c:crosses val="autoZero"/>
        <c:auto val="1"/>
        <c:lblAlgn val="ctr"/>
        <c:lblOffset val="100"/>
        <c:noMultiLvlLbl val="0"/>
      </c:catAx>
      <c:valAx>
        <c:axId val="195546496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195544960"/>
        <c:crosses val="autoZero"/>
        <c:crossBetween val="between"/>
      </c:valAx>
    </c:plotArea>
    <c:plotVisOnly val="1"/>
    <c:dispBlanksAs val="gap"/>
    <c:showDLblsOverMax val="0"/>
  </c:chart>
  <c:spPr>
    <a:ln>
      <a:noFill/>
    </a:ln>
    <a:effectLst>
      <a:glow>
        <a:schemeClr val="accent1">
          <a:alpha val="40000"/>
        </a:schemeClr>
      </a:glow>
    </a:effectLst>
    <a:scene3d>
      <a:camera prst="orthographicFront"/>
      <a:lightRig rig="threePt" dir="t"/>
    </a:scene3d>
    <a:sp3d>
      <a:bevelT w="6350"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20"/>
      <c:depthPercent val="1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300698056874476E-2"/>
          <c:y val="6.3502465389832785E-2"/>
          <c:w val="0.94082581315380787"/>
          <c:h val="0.809859971034169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год</c:v>
                </c:pt>
              </c:strCache>
            </c:strRef>
          </c:tx>
          <c:spPr>
            <a:solidFill>
              <a:srgbClr val="4756A0"/>
            </a:solidFill>
            <a:effectLst>
              <a:outerShdw blurRad="50800" dist="50800" dir="5400000" algn="ctr" rotWithShape="0">
                <a:srgbClr val="000000">
                  <a:alpha val="51000"/>
                </a:srgbClr>
              </a:outerShdw>
            </a:effectLst>
          </c:spPr>
          <c:invertIfNegative val="0"/>
          <c:dLbls>
            <c:numFmt formatCode="#,##0.0" sourceLinked="0"/>
            <c:spPr>
              <a:solidFill>
                <a:srgbClr val="D1D1D1"/>
              </a:solidFill>
            </c:spPr>
            <c:txPr>
              <a:bodyPr anchor="ctr" anchorCtr="0"/>
              <a:lstStyle/>
              <a:p>
                <a:pPr>
                  <a:defRPr sz="11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2.2000000000000002</c:v>
                </c:pt>
                <c:pt idx="1">
                  <c:v>1.8</c:v>
                </c:pt>
                <c:pt idx="2">
                  <c:v>2.1</c:v>
                </c:pt>
                <c:pt idx="3">
                  <c:v>1.8</c:v>
                </c:pt>
                <c:pt idx="4">
                  <c:v>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5808640"/>
        <c:axId val="195810432"/>
        <c:axId val="0"/>
      </c:bar3DChart>
      <c:catAx>
        <c:axId val="1958086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5810432"/>
        <c:crosses val="autoZero"/>
        <c:auto val="1"/>
        <c:lblAlgn val="ctr"/>
        <c:lblOffset val="100"/>
        <c:noMultiLvlLbl val="0"/>
      </c:catAx>
      <c:valAx>
        <c:axId val="195810432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195808640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5555562665779313E-2"/>
                  <c:y val="-1.7279381751884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_-* #,##0.0\ _₽_-;\-* #,##0.0\ _₽_-;_-* "-"??\ _₽_-;_-@_-</c:formatCode>
                <c:ptCount val="1"/>
                <c:pt idx="0">
                  <c:v>9690.6880000000001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2.07352581022612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_-* #,##0.0\ _₽_-;\-* #,##0.0\ _₽_-;_-* "-"??\ _₽_-;_-@_-</c:formatCode>
                <c:ptCount val="1"/>
                <c:pt idx="0">
                  <c:v>11726.01519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698415237778326E-2"/>
                  <c:y val="-3.1102887153391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_-* #,##0.0\ _₽_-;\-* #,##0.0\ _₽_-;_-* "-"??\ _₽_-;_-@_-</c:formatCode>
                <c:ptCount val="1"/>
                <c:pt idx="0">
                  <c:v>8922.8105857400005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58732190222661E-2"/>
                  <c:y val="-2.4191134452638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_-* #,##0.0\ _₽_-;\-* #,##0.0\ _₽_-;_-* "-"??\ _₽_-;_-@_-</c:formatCode>
                <c:ptCount val="1"/>
                <c:pt idx="0">
                  <c:v>7769.7691930423407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 г.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 prstMaterial="plastic"/>
          </c:spPr>
          <c:invertIfNegative val="0"/>
          <c:dLbls>
            <c:dLbl>
              <c:idx val="0"/>
              <c:layout>
                <c:manualLayout>
                  <c:x val="1.7777781332889563E-2"/>
                  <c:y val="-3.110288715339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_-* #,##0.0\ _₽_-;\-* #,##0.0\ _₽_-;_-* "-"??\ _₽_-;_-@_-</c:formatCode>
                <c:ptCount val="1"/>
                <c:pt idx="0">
                  <c:v>9498.8651204161506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8"/>
        <c:gapDepth val="242"/>
        <c:shape val="cylinder"/>
        <c:axId val="196560384"/>
        <c:axId val="196561920"/>
        <c:axId val="0"/>
      </c:bar3DChart>
      <c:catAx>
        <c:axId val="196560384"/>
        <c:scaling>
          <c:orientation val="minMax"/>
        </c:scaling>
        <c:delete val="1"/>
        <c:axPos val="b"/>
        <c:majorTickMark val="out"/>
        <c:minorTickMark val="none"/>
        <c:tickLblPos val="nextTo"/>
        <c:crossAx val="196561920"/>
        <c:crosses val="autoZero"/>
        <c:auto val="1"/>
        <c:lblAlgn val="ctr"/>
        <c:lblOffset val="100"/>
        <c:noMultiLvlLbl val="0"/>
      </c:catAx>
      <c:valAx>
        <c:axId val="196561920"/>
        <c:scaling>
          <c:orientation val="minMax"/>
        </c:scaling>
        <c:delete val="0"/>
        <c:axPos val="l"/>
        <c:majorGridlines/>
        <c:numFmt formatCode="_-* #,##0.0\ _₽_-;\-* #,##0.0\ _₽_-;_-* &quot;-&quot;??\ _₽_-;_-@_-" sourceLinked="1"/>
        <c:majorTickMark val="out"/>
        <c:minorTickMark val="none"/>
        <c:tickLblPos val="nextTo"/>
        <c:crossAx val="19656038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17.10.2025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9464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5525" cy="3349625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882F0-F96B-42A5-969B-1DF03C21C200}" type="datetime1">
              <a:rPr lang="ru-RU" smtClean="0"/>
              <a:t>17.10.2025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284D-013F-4720-A4D6-B67973215B5D}" type="datetime1">
              <a:rPr lang="ru-RU" smtClean="0"/>
              <a:t>17.10.2025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9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8AAD4-5006-4E49-AEDE-F40337773FA0}" type="datetime1">
              <a:rPr lang="ru-RU" smtClean="0"/>
              <a:t>17.10.2025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1043" y="365125"/>
            <a:ext cx="8543925" cy="581183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26F38-12DD-4A74-9746-C4C69E450471}" type="datetime1">
              <a:rPr lang="ru-RU" smtClean="0"/>
              <a:t>17.10.2025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47A12-4331-4FD6-95DD-7B90149AE8F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045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E6704-AFF1-4223-87A3-4CE47D1007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4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70BE-8CBB-4445-B7DC-7A559B0E21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959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4372-78E0-48CD-AB36-4F7EAD2EC06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25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603F1-724F-4178-B6FD-C388A002422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00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5205B-429F-42A1-9048-96013598206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153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D702-5020-4225-821B-243033ED50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15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0B35F-6035-4A08-8F64-B723DB4CE90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0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053E9-6670-4803-8145-4DD826E18335}" type="datetime1">
              <a:rPr lang="ru-RU" smtClean="0"/>
              <a:t>17.10.2025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EF57-512D-4375-A712-AEC545D2379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56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FC58B-E78D-4DEB-803E-FC9A0A72A6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721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B5B23-636B-4165-8965-286C542F9C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70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25431-C50E-45D4-A34C-DF568450BC9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09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CF629-6B9C-4B3B-AA14-59C513FF688B}" type="datetime1">
              <a:rPr lang="ru-RU" smtClean="0"/>
              <a:t>17.10.2025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9D8A-D822-46F4-A768-1646327ACA24}" type="datetime1">
              <a:rPr lang="ru-RU" smtClean="0"/>
              <a:t>17.10.2025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96D3-F68B-4227-9160-CDFFBC6EDE9A}" type="datetime1">
              <a:rPr lang="ru-RU" smtClean="0"/>
              <a:t>17.10.2025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088A-B910-408E-AFA9-EC7297947045}" type="datetime1">
              <a:rPr lang="ru-RU" smtClean="0"/>
              <a:t>17.10.2025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39E55-1262-4563-ABE7-E0D5D8907350}" type="datetime1">
              <a:rPr lang="ru-RU" smtClean="0"/>
              <a:t>17.10.2025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6D45-160A-494A-A749-3BF9D1FB29FB}" type="datetime1">
              <a:rPr lang="ru-RU" smtClean="0"/>
              <a:t>17.10.2025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CD6A-E4EF-4FA6-B288-C41FF19A790D}" type="datetime1">
              <a:rPr lang="ru-RU" smtClean="0"/>
              <a:t>17.10.2025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3D35D-20FC-4CDD-80ED-74EC2B457B88}" type="datetime1">
              <a:rPr lang="ru-RU" smtClean="0"/>
              <a:t>17.10.2025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D7ECDF5-F0BF-47AD-BB21-488C33FD2B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17.10.2025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0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7.png"/><Relationship Id="rId3" Type="http://schemas.openxmlformats.org/officeDocument/2006/relationships/image" Target="../media/image35.png"/><Relationship Id="rId17" Type="http://schemas.openxmlformats.org/officeDocument/2006/relationships/image" Target="../media/image36.png"/><Relationship Id="rId38" Type="http://schemas.openxmlformats.org/officeDocument/2006/relationships/image" Target="../media/image38.svg"/><Relationship Id="rId2" Type="http://schemas.openxmlformats.org/officeDocument/2006/relationships/chart" Target="../charts/chart5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chart" Target="../charts/chart6.xml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ayan-adm.ru/about/dlya-investorov/" TargetMode="Externa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hyperlink" Target="https://invest19.ru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7" Type="http://schemas.openxmlformats.org/officeDocument/2006/relationships/image" Target="../media/image36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svg"/><Relationship Id="rId11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39.svg"/><Relationship Id="rId4" Type="http://schemas.openxmlformats.org/officeDocument/2006/relationships/image" Target="../media/image114.sv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microsoft.com/office/2007/relationships/hdphoto" Target="../media/hdphoto3.wdp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123.sv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27" Type="http://schemas.openxmlformats.org/officeDocument/2006/relationships/image" Target="../media/image55.png"/><Relationship Id="rId3" Type="http://schemas.openxmlformats.org/officeDocument/2006/relationships/image" Target="../media/image51.png"/><Relationship Id="rId226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225" Type="http://schemas.openxmlformats.org/officeDocument/2006/relationships/image" Target="../media/image53.png"/><Relationship Id="rId5" Type="http://schemas.openxmlformats.org/officeDocument/2006/relationships/image" Target="../media/image52.png"/><Relationship Id="rId229" Type="http://schemas.openxmlformats.org/officeDocument/2006/relationships/image" Target="../media/image9.png"/><Relationship Id="rId224" Type="http://schemas.openxmlformats.org/officeDocument/2006/relationships/image" Target="../media/image224.svg"/><Relationship Id="rId4" Type="http://schemas.openxmlformats.org/officeDocument/2006/relationships/image" Target="../media/image4.svg"/><Relationship Id="rId228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36.png"/><Relationship Id="rId4" Type="http://schemas.openxmlformats.org/officeDocument/2006/relationships/image" Target="../media/image133.sv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1" Type="http://schemas.openxmlformats.org/officeDocument/2006/relationships/image" Target="../media/image2.png"/><Relationship Id="rId2" Type="http://schemas.openxmlformats.org/officeDocument/2006/relationships/image" Target="../media/image4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35.sv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png"/><Relationship Id="rId117" Type="http://schemas.openxmlformats.org/officeDocument/2006/relationships/image" Target="../media/image356.svg"/><Relationship Id="rId3" Type="http://schemas.openxmlformats.org/officeDocument/2006/relationships/hyperlink" Target="https://invest19.ru/" TargetMode="External"/><Relationship Id="rId21" Type="http://schemas.openxmlformats.org/officeDocument/2006/relationships/image" Target="../media/image55.svg"/><Relationship Id="rId17" Type="http://schemas.openxmlformats.org/officeDocument/2006/relationships/image" Target="../media/image61.png"/><Relationship Id="rId129" Type="http://schemas.openxmlformats.org/officeDocument/2006/relationships/image" Target="../media/image368.svg"/><Relationship Id="rId2" Type="http://schemas.openxmlformats.org/officeDocument/2006/relationships/hyperlink" Target="https://sayan-adm.ru/about/dlya-investorov/" TargetMode="External"/><Relationship Id="rId16" Type="http://schemas.openxmlformats.org/officeDocument/2006/relationships/image" Target="../media/image164.svg"/><Relationship Id="rId20" Type="http://schemas.openxmlformats.org/officeDocument/2006/relationships/image" Target="../media/image63.png"/><Relationship Id="rId13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31" Type="http://schemas.openxmlformats.org/officeDocument/2006/relationships/image" Target="../media/image65.png"/><Relationship Id="rId5" Type="http://schemas.openxmlformats.org/officeDocument/2006/relationships/image" Target="../media/image157.svg"/><Relationship Id="rId10" Type="http://schemas.openxmlformats.org/officeDocument/2006/relationships/image" Target="../media/image159.svg"/><Relationship Id="rId19" Type="http://schemas.openxmlformats.org/officeDocument/2006/relationships/image" Target="../media/image166.svg"/><Relationship Id="rId130" Type="http://schemas.openxmlformats.org/officeDocument/2006/relationships/image" Target="../media/image27.png"/><Relationship Id="rId4" Type="http://schemas.openxmlformats.org/officeDocument/2006/relationships/image" Target="../media/image59.png"/><Relationship Id="rId22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68.png"/><Relationship Id="rId4" Type="http://schemas.openxmlformats.org/officeDocument/2006/relationships/image" Target="../media/image11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4;&#1086;&#1081;&#1073;&#1080;&#1079;&#1085;&#1077;&#1089;19.&#1088;&#1092;/cpp" TargetMode="External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hyperlink" Target="http://government.ru/sanctions_measures/" TargetMode="External"/><Relationship Id="rId21" Type="http://schemas.openxmlformats.org/officeDocument/2006/relationships/image" Target="../media/image78.png"/><Relationship Id="rId7" Type="http://schemas.openxmlformats.org/officeDocument/2006/relationships/hyperlink" Target="https://&#1084;&#1086;&#1081;&#1073;&#1080;&#1079;&#1085;&#1077;&#1089;19.&#1088;&#1092;/export_support" TargetMode="External"/><Relationship Id="rId12" Type="http://schemas.openxmlformats.org/officeDocument/2006/relationships/hyperlink" Target="https://&#1084;&#1086;&#1081;&#1073;&#1080;&#1079;&#1085;&#1077;&#1089;19.&#1088;&#1092;/zashchita-prav-predprinimateley" TargetMode="External"/><Relationship Id="rId17" Type="http://schemas.openxmlformats.org/officeDocument/2006/relationships/image" Target="../media/image74.png"/><Relationship Id="rId2" Type="http://schemas.openxmlformats.org/officeDocument/2006/relationships/hyperlink" Target="https://sayan-adm.ru/" TargetMode="Externa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invest19.ru/ru/o-komande/" TargetMode="External"/><Relationship Id="rId11" Type="http://schemas.openxmlformats.org/officeDocument/2006/relationships/hyperlink" Target="https://fondrh.ru/" TargetMode="External"/><Relationship Id="rId24" Type="http://schemas.openxmlformats.org/officeDocument/2006/relationships/image" Target="../media/image81.png"/><Relationship Id="rId5" Type="http://schemas.openxmlformats.org/officeDocument/2006/relationships/hyperlink" Target="https://www.invest19.ru/ru/mery-podderzhki/mery-podderzhki-biznesa/" TargetMode="External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hyperlink" Target="https://&#1084;&#1086;&#1081;&#1073;&#1080;&#1079;&#1085;&#1077;&#1089;19.&#1088;&#1092;/gfrh" TargetMode="External"/><Relationship Id="rId19" Type="http://schemas.openxmlformats.org/officeDocument/2006/relationships/image" Target="../media/image76.png"/><Relationship Id="rId4" Type="http://schemas.openxmlformats.org/officeDocument/2006/relationships/hyperlink" Target="https://www.invest19.ru/ru/" TargetMode="External"/><Relationship Id="rId9" Type="http://schemas.openxmlformats.org/officeDocument/2006/relationships/hyperlink" Target="https://&#1084;&#1086;&#1081;&#1073;&#1080;&#1079;&#1085;&#1077;&#1089;19.&#1088;&#1092;/rci" TargetMode="External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55" Type="http://schemas.openxmlformats.org/officeDocument/2006/relationships/image" Target="../media/image37.png"/><Relationship Id="rId3" Type="http://schemas.openxmlformats.org/officeDocument/2006/relationships/image" Target="../media/image87.png"/><Relationship Id="rId21" Type="http://schemas.openxmlformats.org/officeDocument/2006/relationships/image" Target="../media/image90.png"/><Relationship Id="rId154" Type="http://schemas.openxmlformats.org/officeDocument/2006/relationships/image" Target="../media/image154.svg"/><Relationship Id="rId7" Type="http://schemas.openxmlformats.org/officeDocument/2006/relationships/image" Target="../media/image36.png"/><Relationship Id="rId12" Type="http://schemas.openxmlformats.org/officeDocument/2006/relationships/image" Target="../media/image194.svg"/><Relationship Id="rId38" Type="http://schemas.openxmlformats.org/officeDocument/2006/relationships/image" Target="../media/image38.sv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89.png"/><Relationship Id="rId157" Type="http://schemas.openxmlformats.org/officeDocument/2006/relationships/image" Target="../media/image6.png"/><Relationship Id="rId5" Type="http://schemas.openxmlformats.org/officeDocument/2006/relationships/image" Target="../media/image88.png"/><Relationship Id="rId23" Type="http://schemas.openxmlformats.org/officeDocument/2006/relationships/image" Target="../media/image91.png"/><Relationship Id="rId15" Type="http://schemas.openxmlformats.org/officeDocument/2006/relationships/image" Target="../media/image17.svg"/><Relationship Id="rId10" Type="http://schemas.openxmlformats.org/officeDocument/2006/relationships/image" Target="../media/image26.svg"/><Relationship Id="rId156" Type="http://schemas.openxmlformats.org/officeDocument/2006/relationships/image" Target="../media/image8.png"/><Relationship Id="rId4" Type="http://schemas.openxmlformats.org/officeDocument/2006/relationships/image" Target="../media/image190.svg"/><Relationship Id="rId22" Type="http://schemas.openxmlformats.org/officeDocument/2006/relationships/image" Target="../media/image19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7.svg"/><Relationship Id="rId3" Type="http://schemas.openxmlformats.org/officeDocument/2006/relationships/image" Target="../media/image92.png"/><Relationship Id="rId7" Type="http://schemas.openxmlformats.org/officeDocument/2006/relationships/hyperlink" Target="mailto:VoroninaOY@r-19.ru" TargetMode="External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205.svg"/><Relationship Id="rId5" Type="http://schemas.openxmlformats.org/officeDocument/2006/relationships/image" Target="../media/image93.png"/><Relationship Id="rId10" Type="http://schemas.openxmlformats.org/officeDocument/2006/relationships/image" Target="../media/image94.png"/><Relationship Id="rId4" Type="http://schemas.openxmlformats.org/officeDocument/2006/relationships/image" Target="../media/image201.svg"/><Relationship Id="rId9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26" Type="http://schemas.openxmlformats.org/officeDocument/2006/relationships/image" Target="../media/image10.png"/><Relationship Id="rId21" Type="http://schemas.openxmlformats.org/officeDocument/2006/relationships/image" Target="../media/image5.png"/><Relationship Id="rId25" Type="http://schemas.openxmlformats.org/officeDocument/2006/relationships/image" Target="../media/image9.png"/><Relationship Id="rId2" Type="http://schemas.openxmlformats.org/officeDocument/2006/relationships/image" Target="../media/image4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8.png"/><Relationship Id="rId15" Type="http://schemas.openxmlformats.org/officeDocument/2006/relationships/image" Target="../media/image17.svg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19" Type="http://schemas.openxmlformats.org/officeDocument/2006/relationships/image" Target="../media/image35.svg"/><Relationship Id="rId22" Type="http://schemas.openxmlformats.org/officeDocument/2006/relationships/image" Target="../media/image6.png"/><Relationship Id="rId27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9.svg"/><Relationship Id="rId3" Type="http://schemas.openxmlformats.org/officeDocument/2006/relationships/image" Target="../media/image14.png"/><Relationship Id="rId21" Type="http://schemas.openxmlformats.org/officeDocument/2006/relationships/image" Target="../media/image18.png"/><Relationship Id="rId7" Type="http://schemas.openxmlformats.org/officeDocument/2006/relationships/image" Target="../media/image15.png"/><Relationship Id="rId12" Type="http://schemas.openxmlformats.org/officeDocument/2006/relationships/image" Target="../media/image28.svg"/><Relationship Id="rId25" Type="http://schemas.openxmlformats.org/officeDocument/2006/relationships/image" Target="../media/image21.jpeg"/><Relationship Id="rId2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24" Type="http://schemas.openxmlformats.org/officeDocument/2006/relationships/image" Target="../media/image20.png"/><Relationship Id="rId23" Type="http://schemas.openxmlformats.org/officeDocument/2006/relationships/image" Target="../media/image19.jpeg"/><Relationship Id="rId19" Type="http://schemas.openxmlformats.org/officeDocument/2006/relationships/image" Target="../media/image35.svg"/><Relationship Id="rId9" Type="http://schemas.openxmlformats.org/officeDocument/2006/relationships/image" Target="../media/image16.png"/><Relationship Id="rId14" Type="http://schemas.openxmlformats.org/officeDocument/2006/relationships/image" Target="../media/image4.png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2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24.png"/><Relationship Id="rId4" Type="http://schemas.openxmlformats.org/officeDocument/2006/relationships/chart" Target="../charts/chart3.xml"/><Relationship Id="rId9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7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3.jpeg"/><Relationship Id="rId3" Type="http://schemas.openxmlformats.org/officeDocument/2006/relationships/image" Target="../media/image15.png"/><Relationship Id="rId17" Type="http://schemas.openxmlformats.org/officeDocument/2006/relationships/image" Target="../media/image32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30.jpeg"/><Relationship Id="rId19" Type="http://schemas.openxmlformats.org/officeDocument/2006/relationships/image" Target="../media/image34.jpeg"/><Relationship Id="rId1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4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8873" y="5405250"/>
            <a:ext cx="922972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cap="all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</a:p>
          <a:p>
            <a:r>
              <a:rPr lang="ru-RU" sz="2800" b="1" cap="all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города САЯНОГОРСК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76" y="905522"/>
            <a:ext cx="7210576" cy="414928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grpSp>
        <p:nvGrpSpPr>
          <p:cNvPr id="5" name="Группа 4"/>
          <p:cNvGrpSpPr/>
          <p:nvPr/>
        </p:nvGrpSpPr>
        <p:grpSpPr>
          <a:xfrm>
            <a:off x="7705351" y="45100"/>
            <a:ext cx="2153465" cy="727622"/>
            <a:chOff x="7705351" y="45100"/>
            <a:chExt cx="2153465" cy="727622"/>
          </a:xfrm>
        </p:grpSpPr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xmlns="" id="{F35A2E48-CBA7-81AD-1A95-7B102E7F945B}"/>
                </a:ext>
              </a:extLst>
            </p:cNvPr>
            <p:cNvSpPr/>
            <p:nvPr/>
          </p:nvSpPr>
          <p:spPr>
            <a:xfrm>
              <a:off x="7705351" y="45100"/>
              <a:ext cx="2153465" cy="727622"/>
            </a:xfrm>
            <a:prstGeom prst="roundRect">
              <a:avLst>
                <a:gd name="adj" fmla="val 27462"/>
              </a:avLst>
            </a:prstGeom>
            <a:gradFill>
              <a:gsLst>
                <a:gs pos="0">
                  <a:schemeClr val="bg2">
                    <a:lumMod val="9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72000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Республика Хакасия </a:t>
              </a:r>
              <a:endParaRPr kumimoji="0" lang="x-non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0657" y="91527"/>
              <a:ext cx="634768" cy="6347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5" y="1807254"/>
            <a:ext cx="1779221" cy="237229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x-non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5841508" y="1573102"/>
            <a:ext cx="3921617" cy="2618652"/>
          </a:xfrm>
          <a:prstGeom prst="roundRect">
            <a:avLst>
              <a:gd name="adj" fmla="val 8720"/>
            </a:avLst>
          </a:prstGeom>
          <a:solidFill>
            <a:schemeClr val="bg1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880216" y="947139"/>
            <a:ext cx="4720632" cy="5256792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b="1" spc="-2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1139254" y="4857291"/>
            <a:ext cx="601468" cy="21638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1139254" y="5256307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1139254" y="5657163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1812828" y="4796209"/>
            <a:ext cx="37880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Субъекты малого и среднего </a:t>
            </a:r>
            <a:endParaRPr lang="ru-RU" sz="10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1812829" y="5271343"/>
            <a:ext cx="341761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самозанятых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1812828" y="5511443"/>
            <a:ext cx="344619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исленность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занятых на микро, малых и </a:t>
            </a:r>
            <a:endParaRPr lang="ru-RU" sz="10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средних 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предприятиях, с учетом ИП и </a:t>
            </a:r>
            <a:endParaRPr lang="ru-RU" sz="10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самозанятых</a:t>
            </a: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1274340856"/>
              </p:ext>
            </p:extLst>
          </p:nvPr>
        </p:nvGraphicFramePr>
        <p:xfrm>
          <a:off x="805940" y="1209567"/>
          <a:ext cx="4936274" cy="3399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718104" y="4540188"/>
            <a:ext cx="9319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37425" y="5877501"/>
            <a:ext cx="17663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 </a:t>
            </a:r>
            <a:r>
              <a:rPr lang="ru-RU" sz="8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endParaRPr lang="x-none" sz="8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=""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631821" y="4723691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718104" y="4819318"/>
            <a:ext cx="802480" cy="21638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5,1%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718104" y="5223472"/>
            <a:ext cx="802480" cy="21638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12,8%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Скругленный прямоугольник 60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718104" y="5548970"/>
            <a:ext cx="802480" cy="2163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2,8%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1068224" y="1143273"/>
            <a:ext cx="46739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занятых на микро, малых и средних  предприятиях, с учетом ИП и </a:t>
            </a:r>
            <a:r>
              <a:rPr lang="ru-RU" sz="12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самозанятых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чел.</a:t>
            </a:r>
            <a:endParaRPr lang="x-none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403741" y="2424318"/>
            <a:ext cx="3359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32,5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% </a:t>
            </a:r>
            <a:r>
              <a:rPr lang="en-US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занятого</a:t>
            </a:r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населения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работают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в </a:t>
            </a:r>
            <a:r>
              <a:rPr lang="ru-RU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М</a:t>
            </a:r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СП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, </a:t>
            </a:r>
            <a:endParaRPr lang="ru-RU" sz="1000" b="1" dirty="0" smtClean="0">
              <a:solidFill>
                <a:srgbClr val="0D2772"/>
              </a:solidFill>
              <a:latin typeface="Arial" pitchFamily="34" charset="0"/>
              <a:ea typeface="Arial" pitchFamily="34" charset="-122"/>
              <a:cs typeface="Arial" pitchFamily="34" charset="0"/>
            </a:endParaRPr>
          </a:p>
          <a:p>
            <a:r>
              <a:rPr lang="en-US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число</a:t>
            </a:r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работ</a:t>
            </a:r>
            <a:r>
              <a:rPr lang="ru-RU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ающих</a:t>
            </a:r>
            <a:r>
              <a:rPr lang="ru-RU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в МСП </a:t>
            </a:r>
            <a:r>
              <a:rPr lang="en-US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выросло</a:t>
            </a:r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на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8,8</a:t>
            </a:r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%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 descr="Монеты со сплошной заливкой">
            <a:extLst>
              <a:ext uri="{FF2B5EF4-FFF2-40B4-BE49-F238E27FC236}">
                <a16:creationId xmlns:a16="http://schemas.microsoft.com/office/drawing/2014/main" xmlns="" id="{7DF89A98-F9EC-6D90-3663-ADAE94168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008553" y="3215535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ортфель со сплошной заливкой">
            <a:extLst>
              <a:ext uri="{FF2B5EF4-FFF2-40B4-BE49-F238E27FC236}">
                <a16:creationId xmlns=""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3218" y="1787364"/>
            <a:ext cx="360000" cy="360000"/>
          </a:xfrm>
          <a:prstGeom prst="rect">
            <a:avLst/>
          </a:prstGeom>
        </p:spPr>
      </p:pic>
      <p:pic>
        <p:nvPicPr>
          <p:cNvPr id="49" name="Рисунок 48" descr="Пользователи со сплошной заливкой">
            <a:extLst>
              <a:ext uri="{FF2B5EF4-FFF2-40B4-BE49-F238E27FC236}">
                <a16:creationId xmlns:a16="http://schemas.microsoft.com/office/drawing/2014/main" xmlns="" id="{CD68CE8E-FB46-8639-D97A-1B6559563DE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6007503" y="2509970"/>
            <a:ext cx="360000" cy="36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Малое и среднее предпринимательство</a:t>
            </a:r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138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малое и среднее предпринимательство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03741" y="3222939"/>
            <a:ext cx="3359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Налоговые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поступления</a:t>
            </a:r>
            <a:r>
              <a:rPr lang="ru-RU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в </a:t>
            </a:r>
            <a:r>
              <a:rPr lang="en-US" sz="1000" b="1" dirty="0" err="1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местный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бюджет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endParaRPr lang="ru-RU" sz="1000" b="1" dirty="0" smtClean="0">
              <a:solidFill>
                <a:srgbClr val="0D2772"/>
              </a:solidFill>
              <a:latin typeface="Arial" pitchFamily="34" charset="0"/>
              <a:ea typeface="Arial" pitchFamily="34" charset="-122"/>
              <a:cs typeface="Arial" pitchFamily="34" charset="0"/>
            </a:endParaRPr>
          </a:p>
          <a:p>
            <a:r>
              <a:rPr lang="en-US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увеличил</a:t>
            </a:r>
            <a:r>
              <a:rPr lang="ru-RU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ись</a:t>
            </a:r>
            <a:r>
              <a:rPr lang="ru-RU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на</a:t>
            </a:r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34%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03741" y="1787366"/>
            <a:ext cx="33593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err="1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Рост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err="1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числа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субъектов</a:t>
            </a:r>
            <a:r>
              <a:rPr lang="ru-RU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МСП </a:t>
            </a:r>
            <a:r>
              <a:rPr lang="en-US" sz="1000" b="1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на</a:t>
            </a:r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 </a:t>
            </a:r>
            <a:r>
              <a:rPr lang="en-US" sz="10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5,9</a:t>
            </a:r>
            <a:r>
              <a:rPr lang="en-US" sz="1000" b="1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0"/>
              </a:rPr>
              <a:t>% </a:t>
            </a:r>
            <a:endParaRPr lang="x-none" sz="1000" b="1">
              <a:solidFill>
                <a:srgbClr val="0D2772"/>
              </a:solidFill>
              <a:latin typeface="Arial" pitchFamily="34" charset="0"/>
              <a:ea typeface="Arial" pitchFamily="34" charset="-122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41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Скругленный прямоугольник 95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971599" y="1576580"/>
            <a:ext cx="5035539" cy="4504118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408343" y="2698595"/>
            <a:ext cx="3154052" cy="3627864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1102137" y="1753963"/>
            <a:ext cx="47744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отгруженных товаров, выполненных работ, услуг организаций промышленного </a:t>
            </a:r>
            <a:r>
              <a:rPr lang="ru-RU" sz="12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производства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x-none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31992" y="919509"/>
            <a:ext cx="785905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281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 smtClean="0">
                <a:solidFill>
                  <a:srgbClr val="220D79"/>
                </a:solidFill>
                <a:effectLst>
                  <a:outerShdw blurRad="50800" dist="38100" dir="10800000" algn="r" rotWithShape="0">
                    <a:srgbClr val="0066FF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Промышленность МО </a:t>
            </a:r>
            <a:r>
              <a:rPr lang="ru-RU" sz="1600" b="1" dirty="0">
                <a:solidFill>
                  <a:srgbClr val="220D79"/>
                </a:solidFill>
                <a:effectLst>
                  <a:outerShdw blurRad="50800" dist="38100" dir="10800000" algn="r" rotWithShape="0">
                    <a:srgbClr val="0066FF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 Саяногорск </a:t>
            </a:r>
            <a:r>
              <a:rPr lang="ru-RU" sz="1600" b="1" dirty="0" smtClean="0">
                <a:solidFill>
                  <a:srgbClr val="220D79"/>
                </a:solidFill>
                <a:effectLst>
                  <a:outerShdw blurRad="50800" dist="38100" dir="10800000" algn="r" rotWithShape="0">
                    <a:srgbClr val="0066FF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1600" b="1" dirty="0">
                <a:solidFill>
                  <a:srgbClr val="220D79"/>
                </a:solidFill>
                <a:effectLst>
                  <a:outerShdw blurRad="50800" dist="38100" dir="10800000" algn="r" rotWithShape="0">
                    <a:srgbClr val="0066FF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ru-RU" sz="1600" b="1" dirty="0" smtClean="0">
                <a:solidFill>
                  <a:srgbClr val="220D79"/>
                </a:solidFill>
                <a:effectLst>
                  <a:outerShdw blurRad="50800" dist="38100" dir="10800000" algn="r" rotWithShape="0">
                    <a:srgbClr val="0066FF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организаций</a:t>
            </a:r>
            <a:endParaRPr lang="ru-RU" sz="1600" b="1" dirty="0">
              <a:solidFill>
                <a:srgbClr val="220D79"/>
              </a:solidFill>
              <a:effectLst>
                <a:outerShdw blurRad="50800" dist="38100" dir="10800000" algn="r" rotWithShape="0">
                  <a:srgbClr val="0066FF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6529263" y="5654212"/>
            <a:ext cx="161019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«Саянмолоко»</a:t>
            </a:r>
            <a:endParaRPr lang="x-none" sz="12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6529264" y="3068298"/>
            <a:ext cx="166087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«РУСАЛ Саяногорский алюминиевый завод»</a:t>
            </a:r>
            <a:endParaRPr lang="x-none" sz="12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6506507" y="3967441"/>
            <a:ext cx="174630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</a:t>
            </a:r>
            <a:r>
              <a:rPr lang="ru-RU" sz="12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РУСАЛ САЯНАЛ</a:t>
            </a:r>
            <a:r>
              <a:rPr lang="ru-RU" sz="12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x-none" sz="12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6483296" y="4618202"/>
            <a:ext cx="21520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ПАО «РусГидро» – «Саяно-Шушенская ГЭС имени П.С.Непорожнего»</a:t>
            </a:r>
            <a:endParaRPr lang="x-none" sz="12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6398825" y="1249594"/>
            <a:ext cx="3163570" cy="137807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НАИБОЛЕЕ КРУПНЫЕ ПРЕДПРИЯТИЯ ОБРАБАТЫВАЮЩЕЙ ПРОМЫШЛЕННОСТИ</a:t>
            </a:r>
            <a:endParaRPr lang="x-none" dirty="0"/>
          </a:p>
        </p:txBody>
      </p:sp>
      <p:pic>
        <p:nvPicPr>
          <p:cNvPr id="9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22" y="4627536"/>
            <a:ext cx="885387" cy="50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26934" r="7263" b="27217"/>
          <a:stretch/>
        </p:blipFill>
        <p:spPr bwMode="auto">
          <a:xfrm>
            <a:off x="8491047" y="5560822"/>
            <a:ext cx="905490" cy="48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642006290"/>
              </p:ext>
            </p:extLst>
          </p:nvPr>
        </p:nvGraphicFramePr>
        <p:xfrm>
          <a:off x="1204800" y="2267507"/>
          <a:ext cx="4936274" cy="3399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1433072" y="5577270"/>
            <a:ext cx="262617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темп роста к 2023 году – 2,1 </a:t>
            </a:r>
            <a:r>
              <a:rPr lang="en-US" dirty="0"/>
              <a:t>%</a:t>
            </a:r>
            <a:endParaRPr lang="ru-RU" dirty="0"/>
          </a:p>
        </p:txBody>
      </p:sp>
      <p:pic>
        <p:nvPicPr>
          <p:cNvPr id="20" name="Рисунок 19" descr="Мишень со сплошной заливкой">
            <a:extLst>
              <a:ext uri="{FF2B5EF4-FFF2-40B4-BE49-F238E27FC236}">
                <a16:creationId xmlns=""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9456" y="1396580"/>
            <a:ext cx="360000" cy="36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047" y="3119409"/>
            <a:ext cx="976562" cy="50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1790571" y="5858318"/>
            <a:ext cx="369583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объема в ВРП Республики Хакасия – 54,0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Промышленное производство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65471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промышленное производство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319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1102462" y="1073234"/>
            <a:ext cx="4375394" cy="387798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ВВЕДЕНО В ДЕЙСТВИЕ ЖИЛЫХ ДОМОВ, М2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5762534" y="1053493"/>
            <a:ext cx="3634002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РАБОТ, ВЫПОЛНЕННЫЙ ПО ВИДУ ДЕЯТЕЛЬНОСТИ «СТРОИТЕЛЬСТВО» ПО ПОЛНОМУ  КРУГУ ПРЕДПРИЯТИЙ С УЧЕТОМ МАЛОГО БИЗНЕСА, МЛРД.РУБ.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1102462" y="1511637"/>
            <a:ext cx="4349316" cy="1983595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5666040" y="1850215"/>
            <a:ext cx="3826990" cy="4316597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59" name="Диаграмма 58"/>
          <p:cNvGraphicFramePr/>
          <p:nvPr>
            <p:extLst>
              <p:ext uri="{D42A27DB-BD31-4B8C-83A1-F6EECF244321}">
                <p14:modId xmlns:p14="http://schemas.microsoft.com/office/powerpoint/2010/main" val="1309626837"/>
              </p:ext>
            </p:extLst>
          </p:nvPr>
        </p:nvGraphicFramePr>
        <p:xfrm>
          <a:off x="1264832" y="1599795"/>
          <a:ext cx="2997495" cy="183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5" name="Диаграмма 64"/>
          <p:cNvGraphicFramePr/>
          <p:nvPr>
            <p:extLst>
              <p:ext uri="{D42A27DB-BD31-4B8C-83A1-F6EECF244321}">
                <p14:modId xmlns:p14="http://schemas.microsoft.com/office/powerpoint/2010/main" val="2709376268"/>
              </p:ext>
            </p:extLst>
          </p:nvPr>
        </p:nvGraphicFramePr>
        <p:xfrm>
          <a:off x="5973510" y="2111489"/>
          <a:ext cx="3331747" cy="3399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6" name="Прямая соединительная линия 65">
            <a:extLst>
              <a:ext uri="{FF2B5EF4-FFF2-40B4-BE49-F238E27FC236}">
                <a16:creationId xmlns=""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381856" y="1669045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=""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 flipH="1">
            <a:off x="8275730" y="5296069"/>
            <a:ext cx="1164033" cy="2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469012" y="1599797"/>
            <a:ext cx="9319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снижения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87916" y="2920670"/>
            <a:ext cx="126950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жилья в среднем </a:t>
            </a:r>
          </a:p>
          <a:p>
            <a:pPr algn="ctr"/>
            <a:r>
              <a:rPr lang="ru-RU" sz="90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 жителя–30,0м</a:t>
            </a:r>
            <a:r>
              <a:rPr lang="ru-RU" sz="900" b="1" i="1" baseline="30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90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b="1" i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8320119" y="5313826"/>
            <a:ext cx="138441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4696630" y="1850214"/>
            <a:ext cx="502769" cy="482561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15,1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518437" y="5489428"/>
            <a:ext cx="502769" cy="482561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72%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СТРОИТЕЛЬНЫЙ КОМПЛЕКС</a:t>
            </a:r>
            <a:endParaRPr lang="ru-RU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138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Строительный комплекс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2068" y="4195826"/>
            <a:ext cx="1976531" cy="2591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88" y="3663709"/>
            <a:ext cx="3736855" cy="23082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58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8" y="1300184"/>
            <a:ext cx="5000626" cy="3655858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400" b="1" spc="-2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1120375"/>
              </p:ext>
            </p:extLst>
          </p:nvPr>
        </p:nvGraphicFramePr>
        <p:xfrm>
          <a:off x="627017" y="1256873"/>
          <a:ext cx="5000624" cy="367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1406" y="4956044"/>
            <a:ext cx="8271799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1100" dirty="0" smtClean="0">
              <a:solidFill>
                <a:srgbClr val="003D7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solidFill>
                  <a:srgbClr val="003D7A"/>
                </a:solidFill>
                <a:latin typeface="Arial" pitchFamily="34" charset="0"/>
                <a:cs typeface="Arial" pitchFamily="34" charset="0"/>
              </a:rPr>
              <a:t>Актуальная </a:t>
            </a:r>
            <a:r>
              <a:rPr lang="ru-RU" sz="1100" dirty="0">
                <a:solidFill>
                  <a:srgbClr val="003D7A"/>
                </a:solidFill>
                <a:latin typeface="Arial" pitchFamily="34" charset="0"/>
                <a:cs typeface="Arial" pitchFamily="34" charset="0"/>
              </a:rPr>
              <a:t>информация размещается на официальном сайте МО г.Саяногорск </a:t>
            </a:r>
            <a:r>
              <a:rPr lang="ru-RU" sz="1100" dirty="0">
                <a:solidFill>
                  <a:srgbClr val="003D7A"/>
                </a:solidFill>
                <a:latin typeface="Arial" pitchFamily="34" charset="0"/>
                <a:cs typeface="Arial" pitchFamily="34" charset="0"/>
                <a:hlinkClick r:id="rId3"/>
              </a:rPr>
              <a:t>https://sayan-adm.ru/about/dlya-investorov/</a:t>
            </a:r>
            <a:r>
              <a:rPr lang="ru-RU" sz="1100" dirty="0">
                <a:solidFill>
                  <a:srgbClr val="003D7A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100" dirty="0" smtClean="0">
              <a:solidFill>
                <a:srgbClr val="003D7A"/>
              </a:solidFill>
              <a:latin typeface="Arial" pitchFamily="34" charset="0"/>
              <a:cs typeface="Arial" pitchFamily="34" charset="0"/>
            </a:endParaRPr>
          </a:p>
          <a:p>
            <a:endParaRPr lang="ru-RU" sz="1100" dirty="0">
              <a:solidFill>
                <a:srgbClr val="003D7A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solidFill>
                  <a:srgbClr val="003D7A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1100" dirty="0">
                <a:solidFill>
                  <a:srgbClr val="003D7A"/>
                </a:solidFill>
                <a:latin typeface="Arial" pitchFamily="34" charset="0"/>
                <a:cs typeface="Arial" pitchFamily="34" charset="0"/>
              </a:rPr>
              <a:t>на </a:t>
            </a:r>
            <a:r>
              <a:rPr lang="ru-RU" sz="1100" dirty="0" smtClean="0">
                <a:solidFill>
                  <a:srgbClr val="003D7A"/>
                </a:solidFill>
                <a:latin typeface="Arial" pitchFamily="34" charset="0"/>
                <a:cs typeface="Arial" pitchFamily="34" charset="0"/>
              </a:rPr>
              <a:t>Инвестиционном портале Республики </a:t>
            </a:r>
            <a:r>
              <a:rPr lang="ru-RU" sz="1100" dirty="0">
                <a:solidFill>
                  <a:srgbClr val="003D7A"/>
                </a:solidFill>
                <a:latin typeface="Arial" pitchFamily="34" charset="0"/>
                <a:cs typeface="Arial" pitchFamily="34" charset="0"/>
              </a:rPr>
              <a:t>Хакасия </a:t>
            </a:r>
            <a:r>
              <a:rPr lang="en-US" sz="1100" dirty="0">
                <a:solidFill>
                  <a:srgbClr val="003D7A"/>
                </a:solidFill>
                <a:latin typeface="Arial" pitchFamily="34" charset="0"/>
                <a:cs typeface="Arial" pitchFamily="34" charset="0"/>
                <a:hlinkClick r:id="rId4"/>
              </a:rPr>
              <a:t>https://invest19.ru</a:t>
            </a:r>
            <a:r>
              <a:rPr lang="en-US" sz="1100" dirty="0" smtClean="0">
                <a:solidFill>
                  <a:srgbClr val="003D7A"/>
                </a:solidFill>
                <a:latin typeface="Arial" pitchFamily="34" charset="0"/>
                <a:cs typeface="Arial" pitchFamily="34" charset="0"/>
                <a:hlinkClick r:id="rId4"/>
              </a:rPr>
              <a:t>/</a:t>
            </a:r>
            <a:r>
              <a:rPr lang="ru-RU" sz="1100" dirty="0" smtClean="0">
                <a:solidFill>
                  <a:srgbClr val="003D7A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100" dirty="0">
              <a:solidFill>
                <a:srgbClr val="003D7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Инвестиционный потенциал</a:t>
            </a:r>
            <a:endParaRPr lang="ru-RU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85555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132" y="1828183"/>
            <a:ext cx="3422827" cy="1142620"/>
          </a:xfrm>
          <a:prstGeom prst="rect">
            <a:avLst/>
          </a:prstGeom>
        </p:spPr>
      </p:pic>
      <p:sp>
        <p:nvSpPr>
          <p:cNvPr id="28" name="Text 2"/>
          <p:cNvSpPr txBox="1"/>
          <p:nvPr/>
        </p:nvSpPr>
        <p:spPr>
          <a:xfrm>
            <a:off x="5291090" y="1256873"/>
            <a:ext cx="4614909" cy="29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Инвестиционные проекты 2018-2030
</a:t>
            </a:r>
            <a:endParaRPr lang="en-US" sz="1100" b="1" dirty="0"/>
          </a:p>
        </p:txBody>
      </p:sp>
      <p:sp>
        <p:nvSpPr>
          <p:cNvPr id="29" name="Text 3"/>
          <p:cNvSpPr txBox="1"/>
          <p:nvPr/>
        </p:nvSpPr>
        <p:spPr>
          <a:xfrm>
            <a:off x="5530787" y="2890286"/>
            <a:ext cx="4128115" cy="18415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50041"/>
              </a:lnSpc>
              <a:buNone/>
            </a:pPr>
            <a:r>
              <a:rPr lang="en-US" sz="11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52 проекта общей стоимостью 61,7 млрд руб. </a:t>
            </a:r>
            <a:endParaRPr lang="ru-RU" sz="1100" dirty="0" smtClean="0">
              <a:solidFill>
                <a:srgbClr val="0D2772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50041"/>
              </a:lnSpc>
              <a:buNone/>
            </a:pPr>
            <a:r>
              <a:rPr lang="ru-RU" sz="11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</a:t>
            </a:r>
            <a:r>
              <a:rPr lang="ru-RU" sz="1100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хватывают разные </a:t>
            </a:r>
            <a:r>
              <a:rPr lang="en-US" sz="1100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секторы</a:t>
            </a:r>
            <a:r>
              <a:rPr lang="en-US" sz="1100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 этапы реализации.
</a:t>
            </a:r>
            <a:r>
              <a:rPr lang="ru-RU" sz="1100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Большая часть </a:t>
            </a:r>
            <a:r>
              <a:rPr lang="en-US" sz="1100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инвестиций</a:t>
            </a:r>
            <a:r>
              <a:rPr lang="en-US" sz="1100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уже реализована, </a:t>
            </a:r>
            <a:endParaRPr lang="ru-RU" sz="1100" dirty="0" smtClean="0">
              <a:solidFill>
                <a:srgbClr val="0D2772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50041"/>
              </a:lnSpc>
              <a:buNone/>
            </a:pPr>
            <a:r>
              <a:rPr lang="en-US" sz="1100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что</a:t>
            </a:r>
            <a:r>
              <a:rPr lang="en-US" sz="1100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обеспечивает динамичное развитие, </a:t>
            </a:r>
            <a:endParaRPr lang="ru-RU" sz="1100" dirty="0" smtClean="0">
              <a:solidFill>
                <a:srgbClr val="0D2772"/>
              </a:solidFill>
              <a:latin typeface="Arial" pitchFamily="34" charset="0"/>
              <a:ea typeface="Arial" pitchFamily="34" charset="-122"/>
              <a:cs typeface="Arial" pitchFamily="34" charset="-120"/>
            </a:endParaRPr>
          </a:p>
          <a:p>
            <a:pPr marL="0" indent="0" algn="ctr">
              <a:lnSpc>
                <a:spcPct val="150041"/>
              </a:lnSpc>
              <a:buNone/>
            </a:pPr>
            <a:r>
              <a:rPr lang="en-US" sz="1100" dirty="0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 </a:t>
            </a:r>
            <a:r>
              <a:rPr lang="en-US" sz="11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планами развития на </a:t>
            </a:r>
            <a:r>
              <a:rPr lang="en-US" sz="1100" dirty="0" err="1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последующий</a:t>
            </a:r>
            <a:r>
              <a:rPr lang="en-US" sz="1100" dirty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</a:t>
            </a:r>
            <a:r>
              <a:rPr lang="en-US" sz="1100" dirty="0" err="1" smtClean="0">
                <a:solidFill>
                  <a:srgbClr val="0D277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период</a:t>
            </a:r>
            <a:endParaRPr lang="en-US" sz="11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1658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62261" y="1870204"/>
            <a:ext cx="4497839" cy="1964950"/>
          </a:xfrm>
          <a:prstGeom prst="roundRect">
            <a:avLst>
              <a:gd name="adj" fmla="val 1672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Высокая зависимость МО г.Саяногорск от обрабатывающей промышленности (моногород)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Тупиковое географическое </a:t>
            </a: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и транспортное </a:t>
            </a: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расположение</a:t>
            </a: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Удаленность относительно основных экономических центров</a:t>
            </a:r>
            <a:r>
              <a:rPr kumimoji="0" lang="ru-RU" sz="900" i="0" u="none" strike="noStrike" kern="1200" cap="none" spc="0" normalizeH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страны</a:t>
            </a:r>
          </a:p>
          <a:p>
            <a:pPr marL="171450" marR="0" lvl="0" indent="-1714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00" i="0" u="none" strike="noStrike" kern="120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lvl="0" indent="-171450" algn="just">
              <a:buClr>
                <a:srgbClr val="B1C1E4"/>
              </a:buClr>
              <a:buFont typeface="Arial" pitchFamily="34" charset="0"/>
              <a:buChar char="•"/>
              <a:defRPr/>
            </a:pP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indent="-171450" algn="just">
              <a:buClr>
                <a:srgbClr val="B1C1E4"/>
              </a:buClr>
              <a:buFont typeface="Arial" pitchFamily="34" charset="0"/>
              <a:buChar char="•"/>
              <a:defRPr/>
            </a:pP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lvl="0" indent="-171450" algn="just">
              <a:buClr>
                <a:srgbClr val="B1C1E4"/>
              </a:buClr>
              <a:buFont typeface="Arial" pitchFamily="34" charset="0"/>
              <a:buChar char="•"/>
              <a:defRPr/>
            </a:pP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62260" y="4412204"/>
            <a:ext cx="4497839" cy="211288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Спад </a:t>
            </a: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деловой активности в связи с ухудшением экономической ситуации в </a:t>
            </a: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стране, снижение </a:t>
            </a: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доступности </a:t>
            </a: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поддержки бизнеса</a:t>
            </a: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Влияние неблагоприятных климатических условий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Статус «моногорода» может быть отталкивающим для инвестора, конкуренция за инвесторов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Конкуренция </a:t>
            </a: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 туристически развитыми соседними регионами 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тарифов за </a:t>
            </a:r>
            <a:r>
              <a:rPr lang="ru-RU" sz="9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энерго</a:t>
            </a: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- , тепло- и водные ресурсы</a:t>
            </a: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Дефицит </a:t>
            </a: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бюджетных средств, для строительства инженерных сетей и коммуникаций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0" y="1874017"/>
            <a:ext cx="4500000" cy="1961137"/>
          </a:xfrm>
          <a:prstGeom prst="roundRect">
            <a:avLst>
              <a:gd name="adj" fmla="val 1593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Развитая обрабатывающая промышленность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на территории Гидроэнергетического комплекса (Саяно-Шушенская ГЭС И Майнская ГЭС</a:t>
            </a:r>
            <a:endParaRPr lang="en-US" sz="9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Близость к региональному центру республики (80 км)</a:t>
            </a:r>
            <a:endParaRPr lang="ru-RU" sz="900" b="1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</a:t>
            </a:r>
            <a:r>
              <a:rPr lang="ru-RU" sz="9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автомобильных дорог, 2 железнодорожных линий, речной транспорт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полезных ископаемых (песчано-гравийные смеси, мрамор, гранит)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Уникальный в природно-ресурсный потенциал для развития туризма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свободных инвестиционных площадок 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двух организаций среднего профессионального образования и одного филиала высшего учебного заведения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2" y="1376761"/>
            <a:ext cx="4497839" cy="478672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5" y="4407509"/>
            <a:ext cx="4497839" cy="2117578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Участие в программах по развитию моногородов, опорных населенных пунктов</a:t>
            </a:r>
          </a:p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Участие в национальных проектах, государственных программах</a:t>
            </a:r>
          </a:p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Создание особой экономической зоны промышленно-производственного типа "Хакасская технологическая долина" (ОЭЗ ППТ) </a:t>
            </a:r>
            <a:endParaRPr lang="ru-RU" sz="900" dirty="0" smtClean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Потенциал открытия новых промышленных производств, в том числе производств строительных материалов, переработки древесины </a:t>
            </a:r>
          </a:p>
          <a:p>
            <a:pPr marL="171450" lvl="0" indent="-171450" algn="just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Развитие туристской индустрии, туристских троп/маршрутов, промышленного туризма</a:t>
            </a:r>
          </a:p>
          <a:p>
            <a:pPr marL="171450" lvl="0" indent="-171450">
              <a:buClr>
                <a:srgbClr val="4756A0"/>
              </a:buClr>
              <a:buFont typeface="Arial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Развитие жилищного строительства</a:t>
            </a:r>
          </a:p>
          <a:p>
            <a:pPr marL="171450" lvl="0" indent="-171450">
              <a:buClr>
                <a:srgbClr val="4756A0"/>
              </a:buClr>
              <a:buFont typeface="Arial" pitchFamily="34" charset="0"/>
              <a:buChar char="•"/>
              <a:defRPr/>
            </a:pPr>
            <a:r>
              <a:rPr lang="ru-RU" sz="9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Наличие свободных  инвестиционных площадок (промышленных и непромышленных)</a:t>
            </a:r>
          </a:p>
          <a:p>
            <a:pPr marL="171450" lvl="0" indent="-171450">
              <a:buClr>
                <a:srgbClr val="4756A0"/>
              </a:buClr>
              <a:buFont typeface="Arial" pitchFamily="34" charset="0"/>
              <a:buChar char="•"/>
              <a:defRPr/>
            </a:pPr>
            <a:endParaRPr lang="ru-RU" sz="9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5" y="3931822"/>
            <a:ext cx="4497839" cy="453747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3" y="1376761"/>
            <a:ext cx="4497839" cy="478672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6" y="3931821"/>
            <a:ext cx="4497839" cy="453747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9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40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02F0FF8-D7BC-5A90-66F8-7107F873E6F7}"/>
              </a:ext>
            </a:extLst>
          </p:cNvPr>
          <p:cNvSpPr/>
          <p:nvPr/>
        </p:nvSpPr>
        <p:spPr>
          <a:xfrm>
            <a:off x="627016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B60799F1-804E-364B-47D8-EDF6921D55E8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ТОП-ДЕЙСТВИЯ АДМИНИСТРАЦИИ</a:t>
            </a:r>
            <a:endParaRPr lang="x-none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391664"/>
              </p:ext>
            </p:extLst>
          </p:nvPr>
        </p:nvGraphicFramePr>
        <p:xfrm>
          <a:off x="627015" y="1376760"/>
          <a:ext cx="9136396" cy="4925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806241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806241">
                  <a:extLst>
                    <a:ext uri="{9D8B030D-6E8A-4147-A177-3AD203B41FA5}">
                      <a16:colId xmlns:a16="http://schemas.microsoft.com/office/drawing/2014/main" xmlns="" val="4045926532"/>
                    </a:ext>
                  </a:extLst>
                </a:gridCol>
                <a:gridCol w="806241">
                  <a:extLst>
                    <a:ext uri="{9D8B030D-6E8A-4147-A177-3AD203B41FA5}">
                      <a16:colId xmlns:a16="http://schemas.microsoft.com/office/drawing/2014/main" xmlns="" val="3825271456"/>
                    </a:ext>
                  </a:extLst>
                </a:gridCol>
                <a:gridCol w="806241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  <a:gridCol w="806241">
                  <a:extLst>
                    <a:ext uri="{9D8B030D-6E8A-4147-A177-3AD203B41FA5}">
                      <a16:colId xmlns:a16="http://schemas.microsoft.com/office/drawing/2014/main" xmlns="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Транспортная инфраструктура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предпринимателей о будущих изменениях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дорожно-транспортной инфраструктуре 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Информирование инвесторов о новых логистических и иных возможностях при реализации проекта 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3042328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средств массовой информирования о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сильных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сторонах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возможностях МО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 потенциальными инвесторами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сайта МО,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профильных ресурсов для информирования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площадках,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интернет-порталов 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7028609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школьниками для популяризации рабочих специальностей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крупных предприятий для участия в промышленном туризме и помощь в разработке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туристских троп / маршрутов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мероприятий / фестивалей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целью сохранения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развития культурного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спортивного потенциала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мерах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поддержки, проведение</a:t>
                      </a:r>
                      <a:r>
                        <a:rPr lang="ru-RU" sz="8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Координационных советов, круглых столов, встреч, обучений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</a:t>
                      </a:r>
                      <a:r>
                        <a:rPr lang="ru-RU" sz="8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бизнесом и институтами поддержки по инициативам создания </a:t>
                      </a:r>
                      <a:r>
                        <a:rPr lang="ru-RU" sz="8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новых проектов и привлечению инвесторов </a:t>
                      </a:r>
                      <a:endParaRPr lang="x-none" sz="8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2932AFF-147C-5FDA-DA20-2C7ABF841BA5}"/>
              </a:ext>
            </a:extLst>
          </p:cNvPr>
          <p:cNvSpPr txBox="1"/>
          <p:nvPr/>
        </p:nvSpPr>
        <p:spPr>
          <a:xfrm>
            <a:off x="632590" y="6365209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34454FF-6D6D-90E8-E247-1CEA8F55051C}"/>
              </a:ext>
            </a:extLst>
          </p:cNvPr>
          <p:cNvSpPr txBox="1"/>
          <p:nvPr/>
        </p:nvSpPr>
        <p:spPr>
          <a:xfrm>
            <a:off x="2738476" y="6361829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:a16="http://schemas.microsoft.com/office/drawing/2014/main" xmlns="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52" y="3249000"/>
            <a:ext cx="360000" cy="360000"/>
          </a:xfrm>
          <a:prstGeom prst="rect">
            <a:avLst/>
          </a:prstGeom>
        </p:spPr>
      </p:pic>
      <p:pic>
        <p:nvPicPr>
          <p:cNvPr id="13" name="Рисунок 12" descr="Указатель со сплошной заливкой">
            <a:extLst>
              <a:ext uri="{FF2B5EF4-FFF2-40B4-BE49-F238E27FC236}">
                <a16:creationId xmlns:a16="http://schemas.microsoft.com/office/drawing/2014/main" xmlns="" id="{EC0A4811-76DB-27F1-F5DB-286340BCD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239914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:a16="http://schemas.microsoft.com/office/drawing/2014/main" xmlns="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52" y="5704765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:a16="http://schemas.microsoft.com/office/drawing/2014/main" xmlns="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8395" y="4066250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:a16="http://schemas.microsoft.com/office/drawing/2014/main" xmlns="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53252" y="4890405"/>
            <a:ext cx="360000" cy="360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883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8453" b="18453"/>
          <a:stretch/>
        </p:blipFill>
        <p:spPr bwMode="auto">
          <a:xfrm>
            <a:off x="627015" y="1256555"/>
            <a:ext cx="6888720" cy="28963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514906" y="4880597"/>
            <a:ext cx="939109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</a:t>
            </a:r>
            <a:r>
              <a:rPr lang="ru-RU" sz="24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ПРОФИЛЯ муниципального образования город Саяногорск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795" y="1807254"/>
            <a:ext cx="1779221" cy="237229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705351" y="45100"/>
            <a:ext cx="2153465" cy="727622"/>
            <a:chOff x="7705351" y="45100"/>
            <a:chExt cx="2153465" cy="727622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xmlns="" id="{F35A2E48-CBA7-81AD-1A95-7B102E7F945B}"/>
                </a:ext>
              </a:extLst>
            </p:cNvPr>
            <p:cNvSpPr/>
            <p:nvPr/>
          </p:nvSpPr>
          <p:spPr>
            <a:xfrm>
              <a:off x="7705351" y="45100"/>
              <a:ext cx="2153465" cy="727622"/>
            </a:xfrm>
            <a:prstGeom prst="roundRect">
              <a:avLst>
                <a:gd name="adj" fmla="val 27462"/>
              </a:avLst>
            </a:prstGeom>
            <a:gradFill>
              <a:gsLst>
                <a:gs pos="0">
                  <a:schemeClr val="bg2">
                    <a:lumMod val="9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72000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Республика Хакасия </a:t>
              </a:r>
              <a:endParaRPr kumimoji="0" lang="x-non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0657" y="91527"/>
              <a:ext cx="634768" cy="6347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schemeClr val="bg1"/>
                </a:solidFill>
              </a:rPr>
              <a:t>16</a:t>
            </a:fld>
            <a:endParaRPr lang="x-non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A7D13D97-88D9-27E6-6C22-29FB7739103F}"/>
              </a:ext>
            </a:extLst>
          </p:cNvPr>
          <p:cNvSpPr/>
          <p:nvPr/>
        </p:nvSpPr>
        <p:spPr>
          <a:xfrm>
            <a:off x="759861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СПЕЦИАЛИЗАЦИЯ МО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F7A3946-1845-FA66-5792-4AAE01563317}"/>
              </a:ext>
            </a:extLst>
          </p:cNvPr>
          <p:cNvSpPr/>
          <p:nvPr/>
        </p:nvSpPr>
        <p:spPr>
          <a:xfrm>
            <a:off x="627018" y="163629"/>
            <a:ext cx="2195998" cy="226989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и тренды развития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1A4B8E0-BDA8-FF6A-9BD0-97F7BBC9403A}"/>
              </a:ext>
            </a:extLst>
          </p:cNvPr>
          <p:cNvSpPr/>
          <p:nvPr/>
        </p:nvSpPr>
        <p:spPr>
          <a:xfrm>
            <a:off x="5276604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бумажные и резиновые изделия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2954594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xmlns="" id="{9CD9B1A4-5B87-CACD-4C89-1F5A2879F8A7}"/>
              </a:ext>
            </a:extLst>
          </p:cNvPr>
          <p:cNvSpPr/>
          <p:nvPr/>
        </p:nvSpPr>
        <p:spPr>
          <a:xfrm>
            <a:off x="2954594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 комплексного импортозамещения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451F4428-9FCA-5063-D656-8F80EF03FD67}"/>
              </a:ext>
            </a:extLst>
          </p:cNvPr>
          <p:cNvSpPr/>
          <p:nvPr/>
        </p:nvSpPr>
        <p:spPr>
          <a:xfrm>
            <a:off x="2954594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FC8CF6C8-81DD-8B71-71E1-5A623F4AF195}"/>
              </a:ext>
            </a:extLst>
          </p:cNvPr>
          <p:cNvSpPr/>
          <p:nvPr/>
        </p:nvSpPr>
        <p:spPr>
          <a:xfrm>
            <a:off x="2954594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услуги доставки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а также на грузоперевозки и складирование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446787C7-71E0-4401-A234-F9D01230A173}"/>
              </a:ext>
            </a:extLst>
          </p:cNvPr>
          <p:cNvSpPr/>
          <p:nvPr/>
        </p:nvSpPr>
        <p:spPr>
          <a:xfrm>
            <a:off x="5287740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E4CA7EB7-C354-EF11-6D62-CF3433AAF3E7}"/>
              </a:ext>
            </a:extLst>
          </p:cNvPr>
          <p:cNvSpPr/>
          <p:nvPr/>
        </p:nvSpPr>
        <p:spPr>
          <a:xfrm>
            <a:off x="5287740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 и функциональности оборудования и машин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39C3BFB0-AC8C-DC51-95F1-FC5B2E117CFA}"/>
              </a:ext>
            </a:extLst>
          </p:cNvPr>
          <p:cNvSpPr/>
          <p:nvPr/>
        </p:nvSpPr>
        <p:spPr>
          <a:xfrm>
            <a:off x="5287740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МО, </a:t>
            </a:r>
          </a:p>
          <a:p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также увеличение интереса трудоспособного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населения к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работе в местных </a:t>
            </a:r>
            <a:r>
              <a:rPr lang="ru-RU" sz="900" b="1" noProof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рганизациях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02194ADC-533C-CC03-C944-087B4BB49763}"/>
              </a:ext>
            </a:extLst>
          </p:cNvPr>
          <p:cNvSpPr/>
          <p:nvPr/>
        </p:nvSpPr>
        <p:spPr>
          <a:xfrm>
            <a:off x="5287740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инфраструктуру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7620885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туристической привлекательности МО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увеличение туристского потока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 </a:t>
            </a:r>
            <a:endParaRPr lang="ru-RU" sz="9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xmlns="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логистических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путей</a:t>
            </a: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привлекательности </a:t>
            </a: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машин, спецтехники и оборудования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ДОПУСЛУГИ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kumimoji="0" lang="ru-RU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уризм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ХРАНЕНИЯ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:a16="http://schemas.microsoft.com/office/drawing/2014/main" xmlns="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:a16="http://schemas.microsoft.com/office/drawing/2014/main" xmlns="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C02EF7BD-C028-6329-5305-8F88F1AC95F6}"/>
              </a:ext>
            </a:extLst>
          </p:cNvPr>
          <p:cNvSpPr/>
          <p:nvPr/>
        </p:nvSpPr>
        <p:spPr>
          <a:xfrm>
            <a:off x="592160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ОБРАБАТЫВАЮЩЕЕ ПРОИЗВОДСТВО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Цветная металлургия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xmlns="" id="{7BE4B10B-9BE5-5535-7DC1-84A76C3E4FF9}"/>
              </a:ext>
            </a:extLst>
          </p:cNvPr>
          <p:cNvSpPr/>
          <p:nvPr/>
        </p:nvSpPr>
        <p:spPr>
          <a:xfrm>
            <a:off x="292530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концепция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устойчивого развития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446787C7-71E0-4401-A234-F9D01230A173}"/>
              </a:ext>
            </a:extLst>
          </p:cNvPr>
          <p:cNvSpPr/>
          <p:nvPr/>
        </p:nvSpPr>
        <p:spPr>
          <a:xfrm>
            <a:off x="525845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E4CA7EB7-C354-EF11-6D62-CF3433AAF3E7}"/>
              </a:ext>
            </a:extLst>
          </p:cNvPr>
          <p:cNvSpPr/>
          <p:nvPr/>
        </p:nvSpPr>
        <p:spPr>
          <a:xfrm>
            <a:off x="5258453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 и функциональности оборудования и машин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620A350A-0C83-6169-7BB7-91190AAC56AA}"/>
              </a:ext>
            </a:extLst>
          </p:cNvPr>
          <p:cNvSpPr/>
          <p:nvPr/>
        </p:nvSpPr>
        <p:spPr>
          <a:xfrm>
            <a:off x="759159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88900" indent="-8890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88900" indent="-8890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предприятий</a:t>
            </a:r>
          </a:p>
          <a:p>
            <a:pPr marL="88900" indent="-8890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новых рабочих мест</a:t>
            </a:r>
            <a:endParaRPr kumimoji="0" lang="x-none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:a16="http://schemas.microsoft.com/office/drawing/2014/main" xmlns="" id="{5E94A2F5-2793-E16F-26F2-58AAB470AE7B}"/>
              </a:ext>
            </a:extLst>
          </p:cNvPr>
          <p:cNvSpPr/>
          <p:nvPr/>
        </p:nvSpPr>
        <p:spPr>
          <a:xfrm>
            <a:off x="7591599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позиции местных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новых рабочих </a:t>
            </a:r>
            <a:r>
              <a:rPr lang="ru-RU" sz="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</a:t>
            </a:r>
            <a:endParaRPr lang="ru-RU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6" descr="рост, аналитика, вверх, стрелка, бизнес, шестерёнка, маркетинг"/>
          <p:cNvPicPr/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83" y="3390688"/>
            <a:ext cx="408981" cy="384606"/>
          </a:xfrm>
          <a:prstGeom prst="rect">
            <a:avLst/>
          </a:prstGeom>
          <a:noFill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2" y="2432507"/>
            <a:ext cx="470054" cy="387374"/>
          </a:xfrm>
          <a:prstGeom prst="rect">
            <a:avLst/>
          </a:prstGeom>
          <a:solidFill>
            <a:srgbClr val="000099">
              <a:alpha val="0"/>
            </a:srgbClr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45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6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КРУПНЫЕ РЕАЛИЗУЕММЫЕ ИНВЕСТИЦИОННЫЕ ПРОЕКТЫ</a:t>
            </a:r>
            <a:endParaRPr lang="x-none" dirty="0"/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9" y="163628"/>
            <a:ext cx="261333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крупные реализуемые инвестиционные проекты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002335"/>
              </p:ext>
            </p:extLst>
          </p:nvPr>
        </p:nvGraphicFramePr>
        <p:xfrm>
          <a:off x="627012" y="1401545"/>
          <a:ext cx="9136392" cy="4900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6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6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999013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770737">
                <a:tc>
                  <a:txBody>
                    <a:bodyPr/>
                    <a:lstStyle/>
                    <a:p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Минэкономразвития</a:t>
                      </a:r>
                      <a:r>
                        <a:rPr lang="ru-RU" sz="90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Республики Хакасия, резиденты ОЭЗ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Создание особой экономической зоны промышленно-производственного типа "Хакасская технологическая долина" (ОЭЗ ППТ) </a:t>
                      </a:r>
                      <a:endParaRPr lang="ru-RU" sz="9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25 062,7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            </a:t>
                      </a:r>
                      <a:r>
                        <a:rPr lang="ru-RU" sz="900" baseline="0" dirty="0" smtClean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2026-2035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441413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Филиал ПАО "РусГидро" - "Саяно-Шушенская ГЭС имени П.С.Непорожнего"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Техническое перевооружение и реконструкция (</a:t>
                      </a:r>
                      <a:r>
                        <a:rPr lang="ru-RU" sz="900" b="0" i="0" dirty="0" err="1" smtClean="0">
                          <a:latin typeface="Arial" pitchFamily="34" charset="0"/>
                          <a:cs typeface="Arial" pitchFamily="34" charset="0"/>
                        </a:rPr>
                        <a:t>ТПиР</a:t>
                      </a: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) гидроэнергетического комплекса</a:t>
                      </a:r>
                      <a:endParaRPr lang="x-none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8 740,3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16-</a:t>
                      </a:r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604041">
                <a:tc>
                  <a:txBody>
                    <a:bodyPr/>
                    <a:lstStyle/>
                    <a:p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 АО "РУСАЛ Саяногорский алюминиевый завод" 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900" b="0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Модернизация печей обжига анодов</a:t>
                      </a:r>
                      <a:endParaRPr lang="x-none" sz="900" b="0" i="0" spc="-1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15 738,0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2018-2025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53434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АО "РУСАЛ САЯНАЛ" 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itchFamily="34" charset="0"/>
                          <a:cs typeface="Arial" pitchFamily="34" charset="0"/>
                        </a:rPr>
                        <a:t>Увеличение выпуска товарной ленты полуфабриката и фольги</a:t>
                      </a:r>
                      <a:endParaRPr lang="x-none" sz="900" b="0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2 623,7</a:t>
                      </a:r>
                      <a:endParaRPr lang="x-none" sz="900" b="1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0-2025</a:t>
                      </a:r>
                      <a:endParaRPr lang="x-none" sz="900" b="1" i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53434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ООО «Саянмолоко»</a:t>
                      </a:r>
                      <a:endParaRPr lang="x-none" sz="900" b="1" i="0" spc="-10" baseline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Организация цеха по производству сыра в </a:t>
                      </a:r>
                      <a:r>
                        <a:rPr lang="ru-RU" sz="900" b="0" i="0" spc="-10" baseline="0" dirty="0" err="1" smtClean="0">
                          <a:latin typeface="Arial" pitchFamily="34" charset="0"/>
                          <a:cs typeface="Arial" pitchFamily="34" charset="0"/>
                        </a:rPr>
                        <a:t>евроблоке</a:t>
                      </a:r>
                      <a:r>
                        <a:rPr lang="ru-RU" sz="900" b="0" i="0" spc="-10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x-none" sz="900" b="0" i="0" spc="-10" baseline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1 101,1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x-none" sz="900" b="1" i="0" smtClean="0">
                          <a:latin typeface="Arial" pitchFamily="34" charset="0"/>
                          <a:cs typeface="Arial" pitchFamily="34" charset="0"/>
                        </a:rPr>
                        <a:t>-20</a:t>
                      </a: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534343">
                <a:tc>
                  <a:txBody>
                    <a:bodyPr/>
                    <a:lstStyle/>
                    <a:p>
                      <a:pPr algn="just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ООО «Карьер»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Arial" pitchFamily="34" charset="0"/>
                          <a:cs typeface="Arial" pitchFamily="34" charset="0"/>
                        </a:rPr>
                        <a:t>Создание завода по изготовлению щебня </a:t>
                      </a: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200,0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2020-2028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482189">
                <a:tc>
                  <a:txBody>
                    <a:bodyPr/>
                    <a:lstStyle/>
                    <a:p>
                      <a:pPr algn="just"/>
                      <a:r>
                        <a:rPr lang="ru-RU" sz="900" b="1" dirty="0" smtClean="0">
                          <a:latin typeface="Arial" pitchFamily="34" charset="0"/>
                          <a:cs typeface="Arial" pitchFamily="34" charset="0"/>
                        </a:rPr>
                        <a:t>ООО "Конвейерные технологии"</a:t>
                      </a:r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Развитие производства конвейерных роликов </a:t>
                      </a:r>
                      <a:endParaRPr lang="ru-RU" sz="900" b="0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88,6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itchFamily="34" charset="0"/>
                          <a:cs typeface="Arial" pitchFamily="34" charset="0"/>
                        </a:rPr>
                        <a:t>2023-2028</a:t>
                      </a:r>
                      <a:endParaRPr lang="x-none" sz="900" b="1" i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pic>
        <p:nvPicPr>
          <p:cNvPr id="15" name="Рисунок 14" descr="Производство со сплошной заливкой">
            <a:extLst>
              <a:ext uri="{FF2B5EF4-FFF2-40B4-BE49-F238E27FC236}">
                <a16:creationId xmlns:a16="http://schemas.microsoft.com/office/drawing/2014/main" xmlns="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0073" y="3735177"/>
            <a:ext cx="360000" cy="360000"/>
          </a:xfrm>
          <a:prstGeom prst="rect">
            <a:avLst/>
          </a:prstGeom>
        </p:spPr>
      </p:pic>
      <p:pic>
        <p:nvPicPr>
          <p:cNvPr id="16" name="Рисунок 15" descr="Производство со сплошной заливкой">
            <a:extLst>
              <a:ext uri="{FF2B5EF4-FFF2-40B4-BE49-F238E27FC236}">
                <a16:creationId xmlns:a16="http://schemas.microsoft.com/office/drawing/2014/main" xmlns="" id="{9195D2C7-9AA8-A560-E1AA-FBE49BC6C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0073" y="4244995"/>
            <a:ext cx="360000" cy="360000"/>
          </a:xfrm>
          <a:prstGeom prst="rect">
            <a:avLst/>
          </a:prstGeom>
        </p:spPr>
      </p:pic>
      <p:pic>
        <p:nvPicPr>
          <p:cNvPr id="24" name="Рисунок 23" descr="Склад со сплошной заливкой">
            <a:extLst>
              <a:ext uri="{FF2B5EF4-FFF2-40B4-BE49-F238E27FC236}">
                <a16:creationId xmlns:a16="http://schemas.microsoft.com/office/drawing/2014/main" xmlns="" id="{79A7B4CF-40CA-F072-9543-8C0EF8318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224"/>
              </a:ext>
            </a:extLst>
          </a:blip>
          <a:stretch>
            <a:fillRect/>
          </a:stretch>
        </p:blipFill>
        <p:spPr>
          <a:xfrm>
            <a:off x="676276" y="2636528"/>
            <a:ext cx="361949" cy="352673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2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3" y="3202781"/>
            <a:ext cx="502895" cy="445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2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866494"/>
            <a:ext cx="522208" cy="259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2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45" y="4830997"/>
            <a:ext cx="464107" cy="38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 descr="Picture background"/>
          <p:cNvPicPr>
            <a:picLocks noChangeAspect="1" noChangeArrowheads="1"/>
          </p:cNvPicPr>
          <p:nvPr/>
        </p:nvPicPr>
        <p:blipFill>
          <a:blip r:embed="rId22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5325717"/>
            <a:ext cx="474927" cy="35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225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041D042B-3B53-D8B6-B4DC-E053370D7C6B}"/>
              </a:ext>
            </a:extLst>
          </p:cNvPr>
          <p:cNvSpPr/>
          <p:nvPr/>
        </p:nvSpPr>
        <p:spPr>
          <a:xfrm>
            <a:off x="759861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СОЦИАЛЬНЫЕ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ОБЪЕКТЫ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13238D4C-D3CA-3C40-9E20-F77BB5E78E3E}"/>
              </a:ext>
            </a:extLst>
          </p:cNvPr>
          <p:cNvSpPr/>
          <p:nvPr/>
        </p:nvSpPr>
        <p:spPr>
          <a:xfrm>
            <a:off x="5276604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3B229075-F001-5284-9486-1B571DB05AE7}"/>
              </a:ext>
            </a:extLst>
          </p:cNvPr>
          <p:cNvSpPr/>
          <p:nvPr/>
        </p:nvSpPr>
        <p:spPr>
          <a:xfrm>
            <a:off x="7598612" y="2269716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39F97C97-8F87-4D15-DD0F-74FDCD782132}"/>
              </a:ext>
            </a:extLst>
          </p:cNvPr>
          <p:cNvSpPr/>
          <p:nvPr/>
        </p:nvSpPr>
        <p:spPr>
          <a:xfrm>
            <a:off x="627017" y="2269716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337F781C-DC1B-0C6C-6FC9-D556840BFDCD}"/>
              </a:ext>
            </a:extLst>
          </p:cNvPr>
          <p:cNvSpPr/>
          <p:nvPr/>
        </p:nvSpPr>
        <p:spPr>
          <a:xfrm>
            <a:off x="2954594" y="2269716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ИНВЕСТИЦИОННЫЕ НИШИ</a:t>
            </a:r>
            <a:endParaRPr lang="x-none" dirty="0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28E1C5E-2F00-951F-A7E4-795E2E7F77CE}"/>
              </a:ext>
            </a:extLst>
          </p:cNvPr>
          <p:cNvSpPr/>
          <p:nvPr/>
        </p:nvSpPr>
        <p:spPr>
          <a:xfrm>
            <a:off x="627017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:a16="http://schemas.microsoft.com/office/drawing/2014/main" xmlns="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D46129F-8145-0BA3-6ADE-B0F0649B9EA3}"/>
              </a:ext>
            </a:extLst>
          </p:cNvPr>
          <p:cNvSpPr txBox="1"/>
          <p:nvPr/>
        </p:nvSpPr>
        <p:spPr>
          <a:xfrm>
            <a:off x="825399" y="2889211"/>
            <a:ext cx="1900383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Комплексная застройка жилья </a:t>
            </a: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(новый Северный микрорайон, малоэтажная застройка северного района)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спортивного  объекта </a:t>
            </a: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«Плавательный бассейн»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en-US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спортивного  объекта </a:t>
            </a: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«Крытый каток»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Устройство бетонного </a:t>
            </a:r>
            <a:r>
              <a:rPr lang="ru-RU" sz="900" b="1" spc="-2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скейт</a:t>
            </a: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-парка и асфальтового </a:t>
            </a: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памп-трека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Образовательно-развлекательный центр          для детей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45CBD2-909E-A10E-31BD-6D04FACA9677}"/>
              </a:ext>
            </a:extLst>
          </p:cNvPr>
          <p:cNvSpPr txBox="1"/>
          <p:nvPr/>
        </p:nvSpPr>
        <p:spPr>
          <a:xfrm>
            <a:off x="3147409" y="2889211"/>
            <a:ext cx="1900383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solidFill>
                  <a:srgbClr val="003399"/>
                </a:solidFill>
                <a:latin typeface="Arial" pitchFamily="34" charset="0"/>
                <a:cs typeface="Arial" panose="020B0604020202020204" pitchFamily="34" charset="0"/>
              </a:rPr>
              <a:t>Исследовательский центр для предприятий малого          и микробизнеса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Технологический центр       для предприятий малого          и микробизнеса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Бизнес-инкубатор                  для производственных предприятий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Компания, оказывающая консультационную поддержку предприятиям: помощь в получении грантов, проработке проектов, поиске инвестиционных ниш и пр.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36545CB-8A76-A6A7-72FB-255EE557C593}"/>
              </a:ext>
            </a:extLst>
          </p:cNvPr>
          <p:cNvSpPr txBox="1"/>
          <p:nvPr/>
        </p:nvSpPr>
        <p:spPr>
          <a:xfrm>
            <a:off x="5469033" y="2889211"/>
            <a:ext cx="1900383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solidFill>
                  <a:srgbClr val="003399"/>
                </a:solidFill>
                <a:latin typeface="Arial" pitchFamily="34" charset="0"/>
                <a:cs typeface="Arial" panose="020B0604020202020204" pitchFamily="34" charset="0"/>
              </a:rPr>
              <a:t>Создание предприятия            по безотходной переработке </a:t>
            </a:r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отходов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сервиса по подбору лучшего варианта логистики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крупного распределительного/ логистического центра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предприятия </a:t>
            </a: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производству древесностружечной плиты (OSB</a:t>
            </a: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заготовительного производства овощей и фруктов</a:t>
            </a: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7DCC2DF-5EF1-D88D-3BB7-59FF7AF74F4E}"/>
              </a:ext>
            </a:extLst>
          </p:cNvPr>
          <p:cNvSpPr txBox="1"/>
          <p:nvPr/>
        </p:nvSpPr>
        <p:spPr>
          <a:xfrm>
            <a:off x="7819819" y="2889211"/>
            <a:ext cx="1900383" cy="26314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solidFill>
                  <a:srgbClr val="003399"/>
                </a:solidFill>
                <a:latin typeface="Arial" pitchFamily="34" charset="0"/>
                <a:cs typeface="Arial" panose="020B0604020202020204" pitchFamily="34" charset="0"/>
              </a:rPr>
              <a:t>Развитие промышленного туризма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оздоровительного туризма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спортивного </a:t>
            </a:r>
            <a:r>
              <a:rPr lang="ru-RU" sz="900" b="1" spc="-2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туризма 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Обустройство туристских рекреационных зон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9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туристской индустрии, троп/ маршрутов</a:t>
            </a: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411" y="2373025"/>
            <a:ext cx="376742" cy="38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772" y="2350199"/>
            <a:ext cx="476010" cy="49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77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358232" y="1401547"/>
            <a:ext cx="2268967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2526091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526090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pic>
        <p:nvPicPr>
          <p:cNvPr id="121" name="Рисунок 120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55678" y="4559232"/>
            <a:ext cx="180000" cy="180000"/>
          </a:xfrm>
          <a:prstGeom prst="rect">
            <a:avLst/>
          </a:prstGeom>
        </p:spPr>
      </p:pic>
      <p:pic>
        <p:nvPicPr>
          <p:cNvPr id="122" name="Рисунок 121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02775" y="5167834"/>
            <a:ext cx="180000" cy="180000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214" y="4233263"/>
            <a:ext cx="822934" cy="109724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/>
        </p:spPr>
      </p:pic>
      <p:grpSp>
        <p:nvGrpSpPr>
          <p:cNvPr id="46" name="Группа 45"/>
          <p:cNvGrpSpPr/>
          <p:nvPr/>
        </p:nvGrpSpPr>
        <p:grpSpPr>
          <a:xfrm>
            <a:off x="7705351" y="45100"/>
            <a:ext cx="2153465" cy="727622"/>
            <a:chOff x="7705351" y="45100"/>
            <a:chExt cx="2153465" cy="727622"/>
          </a:xfrm>
        </p:grpSpPr>
        <p:sp>
          <p:nvSpPr>
            <p:cNvPr id="48" name="Скругленный прямоугольник 47">
              <a:extLst>
                <a:ext uri="{FF2B5EF4-FFF2-40B4-BE49-F238E27FC236}">
                  <a16:creationId xmlns:a16="http://schemas.microsoft.com/office/drawing/2014/main" xmlns="" id="{F35A2E48-CBA7-81AD-1A95-7B102E7F945B}"/>
                </a:ext>
              </a:extLst>
            </p:cNvPr>
            <p:cNvSpPr/>
            <p:nvPr/>
          </p:nvSpPr>
          <p:spPr>
            <a:xfrm>
              <a:off x="7705351" y="45100"/>
              <a:ext cx="2153465" cy="727622"/>
            </a:xfrm>
            <a:prstGeom prst="roundRect">
              <a:avLst>
                <a:gd name="adj" fmla="val 27462"/>
              </a:avLst>
            </a:prstGeom>
            <a:gradFill>
              <a:gsLst>
                <a:gs pos="0">
                  <a:schemeClr val="bg2">
                    <a:lumMod val="9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72000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Республика Хакасия </a:t>
              </a:r>
              <a:endParaRPr kumimoji="0" lang="x-non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0" name="Picture 5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0657" y="91527"/>
              <a:ext cx="634768" cy="6347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501544" y="1401549"/>
            <a:ext cx="985421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Скругленный прямоугольник 98"/>
          <p:cNvSpPr/>
          <p:nvPr/>
        </p:nvSpPr>
        <p:spPr>
          <a:xfrm>
            <a:off x="4373528" y="1401549"/>
            <a:ext cx="2275839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3202055" y="1401547"/>
            <a:ext cx="985421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Скругленный прямоугольник 100"/>
          <p:cNvSpPr/>
          <p:nvPr/>
        </p:nvSpPr>
        <p:spPr>
          <a:xfrm>
            <a:off x="1686761" y="1401548"/>
            <a:ext cx="1303547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бщая характеристика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/>
          <p:cNvSpPr/>
          <p:nvPr/>
        </p:nvSpPr>
        <p:spPr>
          <a:xfrm>
            <a:off x="464451" y="1874255"/>
            <a:ext cx="1800186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оциальная инфраструктура 8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6841575" y="1401549"/>
            <a:ext cx="1832406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анятость и доходы населения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Скругленный прямоугольник 113"/>
          <p:cNvSpPr/>
          <p:nvPr/>
        </p:nvSpPr>
        <p:spPr>
          <a:xfrm>
            <a:off x="476134" y="2353601"/>
            <a:ext cx="985421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анализ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2447305" y="1874441"/>
            <a:ext cx="754750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уризм 9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Скругленный прямоугольник 123"/>
          <p:cNvSpPr/>
          <p:nvPr/>
        </p:nvSpPr>
        <p:spPr>
          <a:xfrm>
            <a:off x="3383501" y="1899110"/>
            <a:ext cx="1453419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алое и среднее предпринимательство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/>
          <p:cNvSpPr/>
          <p:nvPr/>
        </p:nvSpPr>
        <p:spPr>
          <a:xfrm>
            <a:off x="6976685" y="1874255"/>
            <a:ext cx="1572427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троительный комплекс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/>
          <p:cNvSpPr/>
          <p:nvPr/>
        </p:nvSpPr>
        <p:spPr>
          <a:xfrm>
            <a:off x="8673981" y="1865656"/>
            <a:ext cx="985421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нвестиции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</a:t>
            </a:fld>
            <a:endParaRPr lang="x-none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605631" y="2359899"/>
            <a:ext cx="1949419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 – действия администрации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663946" y="2353496"/>
            <a:ext cx="1890536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рупные реализуемые инвестиционные проекты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689330" y="2381152"/>
            <a:ext cx="1932434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МО «тренды развития»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25192" y="2766225"/>
            <a:ext cx="2323138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501541" y="3241938"/>
            <a:ext cx="1104090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браз будущего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769006" y="2359899"/>
            <a:ext cx="1540400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нвестиционные ниши 19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071806" y="2780750"/>
            <a:ext cx="1583741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етодология разработки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515630" y="2766226"/>
            <a:ext cx="1970842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редложения по корректировки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001156" y="2780750"/>
            <a:ext cx="1416736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еры господдержки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876986" y="3241939"/>
            <a:ext cx="985421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онтакты </a:t>
            </a:r>
            <a:r>
              <a:rPr lang="ru-RU" sz="1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4939778" y="1891260"/>
            <a:ext cx="1925523" cy="273844"/>
          </a:xfrm>
          <a:prstGeom prst="roundRect">
            <a:avLst>
              <a:gd name="adj" fmla="val 21914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промышленное производство 11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29677" y="4370689"/>
            <a:ext cx="9229725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cap="all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</a:p>
          <a:p>
            <a:r>
              <a:rPr lang="ru-RU" sz="2800" b="1" cap="all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города САЯНОГОРСК </a:t>
            </a: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8166" y="5552026"/>
            <a:ext cx="8249504" cy="836388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площадках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defRPr/>
            </a:pPr>
            <a:endParaRPr kumimoji="0" lang="ru-RU" sz="1000" b="0" i="0" u="none" strike="noStrike" kern="1200" cap="none" spc="0" normalizeH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можно </a:t>
            </a:r>
            <a:r>
              <a:rPr lang="ru-RU" sz="1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официальном сайте муниципального </a:t>
            </a:r>
            <a:r>
              <a:rPr lang="ru-RU" sz="1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город </a:t>
            </a:r>
            <a:r>
              <a:rPr lang="ru-RU" sz="1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Саяногорск </a:t>
            </a:r>
            <a:r>
              <a:rPr lang="en-US" sz="1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https://sayan-adm.ru/about/dlya-investorov</a:t>
            </a:r>
            <a:r>
              <a:rPr lang="en-US" sz="1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sz="1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ru-RU" sz="1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dirty="0" smtClean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0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на Инвестиционном </a:t>
            </a:r>
            <a:r>
              <a:rPr lang="ru-RU" sz="1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портале Республики Хакасия </a:t>
            </a:r>
            <a:r>
              <a:rPr lang="en-US" sz="1000" dirty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3"/>
              </a:rPr>
              <a:t>https://invest19.ru/</a:t>
            </a:r>
            <a:r>
              <a:rPr lang="ru-RU" sz="1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="" xmlns:a16="http://schemas.microsoft.com/office/drawing/2014/main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270" y="3824239"/>
            <a:ext cx="360000" cy="360000"/>
          </a:xfrm>
          <a:prstGeom prst="rect">
            <a:avLst/>
          </a:prstGeom>
        </p:spPr>
      </p:pic>
      <p:pic>
        <p:nvPicPr>
          <p:cNvPr id="176" name="Рисунок 175" descr="Протекающий кран со сплошной заливкой">
            <a:extLst>
              <a:ext uri="{FF2B5EF4-FFF2-40B4-BE49-F238E27FC236}">
                <a16:creationId xmlns="" xmlns:a16="http://schemas.microsoft.com/office/drawing/2014/main" id="{3E68B0A0-4742-F882-8E9C-7A80A16BF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313" y="3327380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5" y="550177"/>
            <a:ext cx="73983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5" y="1401549"/>
            <a:ext cx="5086156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ED5127D8-F80B-2E74-96D7-6C60603119FC}"/>
              </a:ext>
            </a:extLst>
          </p:cNvPr>
          <p:cNvSpPr/>
          <p:nvPr/>
        </p:nvSpPr>
        <p:spPr>
          <a:xfrm>
            <a:off x="621668" y="2760771"/>
            <a:ext cx="5050516" cy="2075596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8" y="3002836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821551" y="205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BF9C8859-F013-A538-9366-16B50B18E28A}"/>
              </a:ext>
            </a:extLst>
          </p:cNvPr>
          <p:cNvSpPr txBox="1"/>
          <p:nvPr/>
        </p:nvSpPr>
        <p:spPr>
          <a:xfrm>
            <a:off x="3101137" y="1567320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3385417" y="1610793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="" xmlns:a16="http://schemas.microsoft.com/office/drawing/2014/main" id="{232EBB5B-D463-93FE-88A2-B246377A86B1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45558" y="2026025"/>
            <a:ext cx="945040" cy="65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988ACE5A-6D1B-F8A8-DF02-1D7D941D0CDF}"/>
              </a:ext>
            </a:extLst>
          </p:cNvPr>
          <p:cNvSpPr txBox="1"/>
          <p:nvPr/>
        </p:nvSpPr>
        <p:spPr>
          <a:xfrm>
            <a:off x="3028465" y="1931068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E28CB67B-99F6-62CC-86C1-A8ABE0B7D973}"/>
              </a:ext>
            </a:extLst>
          </p:cNvPr>
          <p:cNvSpPr txBox="1"/>
          <p:nvPr/>
        </p:nvSpPr>
        <p:spPr>
          <a:xfrm>
            <a:off x="3086505" y="2236300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905818B8-E10D-8BD3-4D88-DBED1EE7520E}"/>
              </a:ext>
            </a:extLst>
          </p:cNvPr>
          <p:cNvSpPr txBox="1"/>
          <p:nvPr/>
        </p:nvSpPr>
        <p:spPr>
          <a:xfrm>
            <a:off x="3363472" y="2294404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жилая застройка МКД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6654FC60-0AEC-4D72-3067-D5804B890430}"/>
              </a:ext>
            </a:extLst>
          </p:cNvPr>
          <p:cNvSpPr txBox="1"/>
          <p:nvPr/>
        </p:nvSpPr>
        <p:spPr>
          <a:xfrm>
            <a:off x="1168749" y="3338103"/>
            <a:ext cx="16388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43,63 руб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вода (м</a:t>
            </a:r>
            <a:r>
              <a:rPr lang="ru-RU" sz="1100" b="1" baseline="30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48F919B7-90B8-C9E2-4B26-E6EE9FAC0F10}"/>
              </a:ext>
            </a:extLst>
          </p:cNvPr>
          <p:cNvSpPr txBox="1"/>
          <p:nvPr/>
        </p:nvSpPr>
        <p:spPr>
          <a:xfrm>
            <a:off x="1168749" y="3827655"/>
            <a:ext cx="16388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49,20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100" b="1" baseline="30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90DEA080-6B2C-362A-231A-C9436F916D74}"/>
              </a:ext>
            </a:extLst>
          </p:cNvPr>
          <p:cNvSpPr txBox="1"/>
          <p:nvPr/>
        </p:nvSpPr>
        <p:spPr>
          <a:xfrm>
            <a:off x="1164855" y="4323130"/>
            <a:ext cx="16388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43,95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100" b="1" baseline="30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EA739D09-46B0-1DCC-5AF6-CC88281C6D1B}"/>
              </a:ext>
            </a:extLst>
          </p:cNvPr>
          <p:cNvSpPr txBox="1"/>
          <p:nvPr/>
        </p:nvSpPr>
        <p:spPr>
          <a:xfrm>
            <a:off x="3561826" y="3343641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3 712,3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тепловая энергия (Гкал)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2C4EF67B-79D6-EF4B-9677-0966A8E74B66}"/>
              </a:ext>
            </a:extLst>
          </p:cNvPr>
          <p:cNvSpPr txBox="1"/>
          <p:nvPr/>
        </p:nvSpPr>
        <p:spPr>
          <a:xfrm>
            <a:off x="3561826" y="3833193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11,20 руб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=""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9313" y="5730784"/>
            <a:ext cx="419436" cy="419436"/>
          </a:xfrm>
          <a:prstGeom prst="rect">
            <a:avLst/>
          </a:prstGeom>
        </p:spPr>
      </p:pic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38496" y="3824239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="" xmlns:a16="http://schemas.microsoft.com/office/drawing/2014/main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3270" y="4322442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="" xmlns:a16="http://schemas.microsoft.com/office/drawing/2014/main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53425" y="3341315"/>
            <a:ext cx="360000" cy="36000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905818B8-E10D-8BD3-4D88-DBED1EE7520E}"/>
              </a:ext>
            </a:extLst>
          </p:cNvPr>
          <p:cNvSpPr txBox="1"/>
          <p:nvPr/>
        </p:nvSpPr>
        <p:spPr>
          <a:xfrm>
            <a:off x="3391514" y="1964000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объекты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0" name="Рисунок 89" descr="Окрестности со сплошной заливкой">
            <a:extLst>
              <a:ext uri="{FF2B5EF4-FFF2-40B4-BE49-F238E27FC236}">
                <a16:creationId xmlns="" xmlns:a16="http://schemas.microsoft.com/office/drawing/2014/main" id="{BA99BC69-A2B4-A28E-0D23-832001BBB9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2618082" y="2285647"/>
            <a:ext cx="295674" cy="295674"/>
          </a:xfrm>
          <a:prstGeom prst="rect">
            <a:avLst/>
          </a:prstGeom>
        </p:spPr>
      </p:pic>
      <p:pic>
        <p:nvPicPr>
          <p:cNvPr id="92" name="Рисунок 91" descr="Больница со сплошной заливкой">
            <a:extLst>
              <a:ext uri="{FF2B5EF4-FFF2-40B4-BE49-F238E27FC236}">
                <a16:creationId xmlns="" xmlns:a16="http://schemas.microsoft.com/office/drawing/2014/main" id="{0488155C-6AF5-3F37-3D4D-CFD39A38358E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=""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2618082" y="1889845"/>
            <a:ext cx="317584" cy="317584"/>
          </a:xfrm>
          <a:prstGeom prst="rect">
            <a:avLst/>
          </a:prstGeom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1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019" y="1219167"/>
            <a:ext cx="3895281" cy="421642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3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70" y="1504180"/>
            <a:ext cx="484810" cy="37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16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B9D1D969-8F86-E80D-DECA-A11A5C6E5076}"/>
              </a:ext>
            </a:extLst>
          </p:cNvPr>
          <p:cNvSpPr/>
          <p:nvPr/>
        </p:nvSpPr>
        <p:spPr>
          <a:xfrm>
            <a:off x="627016" y="1401547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ДИАГНОСТИЧЕСКАЯ КАРТА МО ПО РАБОТЕ                                С ИНВЕСТОРАМИ И МЕХАНИЗМ РАБОТЬ</a:t>
            </a:r>
            <a:r>
              <a:rPr lang="en" dirty="0"/>
              <a:t>I </a:t>
            </a:r>
            <a:r>
              <a:rPr lang="ru-RU" dirty="0"/>
              <a:t>С НИМИ</a:t>
            </a:r>
            <a:endParaRPr lang="x-none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387310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FC460D8B-A2D5-EB35-FFCE-B53F28685B34}"/>
              </a:ext>
            </a:extLst>
          </p:cNvPr>
          <p:cNvSpPr/>
          <p:nvPr/>
        </p:nvSpPr>
        <p:spPr>
          <a:xfrm>
            <a:off x="2954592" y="1401547"/>
            <a:ext cx="3348001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C391C53-720A-96BE-9A55-A777FD939A6A}"/>
              </a:ext>
            </a:extLst>
          </p:cNvPr>
          <p:cNvSpPr/>
          <p:nvPr/>
        </p:nvSpPr>
        <p:spPr>
          <a:xfrm>
            <a:off x="620406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263EEAE-FEDF-4B38-6170-68E3C9246E3B}"/>
              </a:ext>
            </a:extLst>
          </p:cNvPr>
          <p:cNvSpPr/>
          <p:nvPr/>
        </p:nvSpPr>
        <p:spPr>
          <a:xfrm>
            <a:off x="620407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4C6DBF16-191C-434B-8D6E-FE514DDE4EBC}"/>
              </a:ext>
            </a:extLst>
          </p:cNvPr>
          <p:cNvSpPr/>
          <p:nvPr/>
        </p:nvSpPr>
        <p:spPr>
          <a:xfrm>
            <a:off x="620407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6883FA95-A71D-29DF-60BE-FAF5B0A60D5C}"/>
              </a:ext>
            </a:extLst>
          </p:cNvPr>
          <p:cNvSpPr/>
          <p:nvPr/>
        </p:nvSpPr>
        <p:spPr>
          <a:xfrm>
            <a:off x="620407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CFD6CE53-58D8-A966-7A1A-4AA928A9B291}"/>
              </a:ext>
            </a:extLst>
          </p:cNvPr>
          <p:cNvSpPr/>
          <p:nvPr/>
        </p:nvSpPr>
        <p:spPr>
          <a:xfrm>
            <a:off x="620407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C4784D0C-C0E6-CDCD-9856-24BA243718F6}"/>
              </a:ext>
            </a:extLst>
          </p:cNvPr>
          <p:cNvSpPr/>
          <p:nvPr/>
        </p:nvSpPr>
        <p:spPr>
          <a:xfrm>
            <a:off x="620407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9D9224EF-80AA-1AB2-8E2B-866EBD1CB0E9}"/>
              </a:ext>
            </a:extLst>
          </p:cNvPr>
          <p:cNvSpPr/>
          <p:nvPr/>
        </p:nvSpPr>
        <p:spPr>
          <a:xfrm>
            <a:off x="620407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B1E128B1-995E-EC41-5EB8-A39E158581E1}"/>
              </a:ext>
            </a:extLst>
          </p:cNvPr>
          <p:cNvSpPr/>
          <p:nvPr/>
        </p:nvSpPr>
        <p:spPr>
          <a:xfrm>
            <a:off x="6439595" y="1400483"/>
            <a:ext cx="3348001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2F7540E-092E-60C6-7571-A4EF5CD19B88}"/>
              </a:ext>
            </a:extLst>
          </p:cNvPr>
          <p:cNvSpPr/>
          <p:nvPr/>
        </p:nvSpPr>
        <p:spPr>
          <a:xfrm>
            <a:off x="2954592" y="2283851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МО,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коммуникация </a:t>
            </a:r>
            <a:endParaRPr kumimoji="0" lang="ru-RU" sz="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(почтовая рассылка 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звонки, ежегодные встречи)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B1A71364-7219-9B02-0F5E-032DE88FD20A}"/>
              </a:ext>
            </a:extLst>
          </p:cNvPr>
          <p:cNvSpPr/>
          <p:nvPr/>
        </p:nvSpPr>
        <p:spPr>
          <a:xfrm>
            <a:off x="2954592" y="2876559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7D859C09-30DF-66FB-2753-8AF67BC2F27A}"/>
              </a:ext>
            </a:extLst>
          </p:cNvPr>
          <p:cNvSpPr/>
          <p:nvPr/>
        </p:nvSpPr>
        <p:spPr>
          <a:xfrm>
            <a:off x="2954592" y="3469267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B503E6F3-9BA9-736C-8997-1A19BDFDE55B}"/>
              </a:ext>
            </a:extLst>
          </p:cNvPr>
          <p:cNvSpPr/>
          <p:nvPr/>
        </p:nvSpPr>
        <p:spPr>
          <a:xfrm>
            <a:off x="2954592" y="4061975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90A026D4-720E-6A15-BA60-176A2D0864BE}"/>
              </a:ext>
            </a:extLst>
          </p:cNvPr>
          <p:cNvSpPr/>
          <p:nvPr/>
        </p:nvSpPr>
        <p:spPr>
          <a:xfrm>
            <a:off x="2954592" y="4654683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Сопровождение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контроль инвестиционным уполномоченным каждого крупного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5C80F8D5-9284-0997-F20F-D5F70709BA6B}"/>
              </a:ext>
            </a:extLst>
          </p:cNvPr>
          <p:cNvSpPr/>
          <p:nvPr/>
        </p:nvSpPr>
        <p:spPr>
          <a:xfrm>
            <a:off x="2954592" y="5247391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587BB692-BB68-A96A-CE3E-27B0341F4A21}"/>
              </a:ext>
            </a:extLst>
          </p:cNvPr>
          <p:cNvSpPr/>
          <p:nvPr/>
        </p:nvSpPr>
        <p:spPr>
          <a:xfrm>
            <a:off x="2954592" y="5840100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9AF7ABEC-783A-2BF0-D560-E0555624AD14}"/>
              </a:ext>
            </a:extLst>
          </p:cNvPr>
          <p:cNvSpPr/>
          <p:nvPr/>
        </p:nvSpPr>
        <p:spPr>
          <a:xfrm>
            <a:off x="6440780" y="2283851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МО, статьи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сайтах для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инвесторов и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предпринимателей, регулярная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коммуникация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(почтовая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рассылка, звонки, 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чаты и каналы в </a:t>
            </a:r>
            <a:r>
              <a:rPr lang="ru-RU" sz="7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соцсетях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773E7195-35FF-216B-640A-E84CFD06B73E}"/>
              </a:ext>
            </a:extLst>
          </p:cNvPr>
          <p:cNvSpPr/>
          <p:nvPr/>
        </p:nvSpPr>
        <p:spPr>
          <a:xfrm>
            <a:off x="6440780" y="2876559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28F6FF4D-AEED-8AB5-6849-0B7A290DC785}"/>
              </a:ext>
            </a:extLst>
          </p:cNvPr>
          <p:cNvSpPr/>
          <p:nvPr/>
        </p:nvSpPr>
        <p:spPr>
          <a:xfrm>
            <a:off x="6440780" y="3469267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4DA3611C-DDED-E11A-A341-EB83BDAB6CA0}"/>
              </a:ext>
            </a:extLst>
          </p:cNvPr>
          <p:cNvSpPr/>
          <p:nvPr/>
        </p:nvSpPr>
        <p:spPr>
          <a:xfrm>
            <a:off x="6440780" y="4061975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421A2ED1-F024-4A7A-BD56-4C7BB30C0C67}"/>
              </a:ext>
            </a:extLst>
          </p:cNvPr>
          <p:cNvSpPr/>
          <p:nvPr/>
        </p:nvSpPr>
        <p:spPr>
          <a:xfrm>
            <a:off x="6440780" y="4654683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="" xmlns:a16="http://schemas.microsoft.com/office/drawing/2014/main" id="{472E3AEB-A774-97BE-7C3F-BB05307E9C51}"/>
              </a:ext>
            </a:extLst>
          </p:cNvPr>
          <p:cNvSpPr/>
          <p:nvPr/>
        </p:nvSpPr>
        <p:spPr>
          <a:xfrm>
            <a:off x="6440780" y="5247391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D8C2B90C-11F2-8D2A-7A16-7C26268DC58F}"/>
              </a:ext>
            </a:extLst>
          </p:cNvPr>
          <p:cNvSpPr/>
          <p:nvPr/>
        </p:nvSpPr>
        <p:spPr>
          <a:xfrm>
            <a:off x="6440780" y="5840100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="" xmlns:a16="http://schemas.microsoft.com/office/drawing/2014/main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7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="" xmlns:a16="http://schemas.microsoft.com/office/drawing/2014/main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="" xmlns:a16="http://schemas.microsoft.com/office/drawing/2014/main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="" xmlns:a16="http://schemas.microsoft.com/office/drawing/2014/main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CD48F55F-F4ED-4364-E95B-98D535EDD6D8}"/>
              </a:ext>
            </a:extLst>
          </p:cNvPr>
          <p:cNvSpPr/>
          <p:nvPr/>
        </p:nvSpPr>
        <p:spPr>
          <a:xfrm>
            <a:off x="6439595" y="3475239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="" xmlns:a16="http://schemas.microsoft.com/office/drawing/2014/main" id="{474725A6-A4DD-6C99-3AE6-2DBC5A8F19E9}"/>
              </a:ext>
            </a:extLst>
          </p:cNvPr>
          <p:cNvSpPr/>
          <p:nvPr/>
        </p:nvSpPr>
        <p:spPr>
          <a:xfrm>
            <a:off x="6439595" y="4067947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="" xmlns:a16="http://schemas.microsoft.com/office/drawing/2014/main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4424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="" xmlns:a16="http://schemas.microsoft.com/office/drawing/2014/main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="" xmlns:a16="http://schemas.microsoft.com/office/drawing/2014/main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="" xmlns:a16="http://schemas.microsoft.com/office/drawing/2014/main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C659C721-60D7-16F6-22C9-5D4F85D947F4}"/>
              </a:ext>
            </a:extLst>
          </p:cNvPr>
          <p:cNvSpPr/>
          <p:nvPr/>
        </p:nvSpPr>
        <p:spPr>
          <a:xfrm>
            <a:off x="6448575" y="5249203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="" xmlns:a16="http://schemas.microsoft.com/office/drawing/2014/main" id="{BC0EC73D-8ED4-29A5-781D-A7DA2ACB84DB}"/>
              </a:ext>
            </a:extLst>
          </p:cNvPr>
          <p:cNvSpPr/>
          <p:nvPr/>
        </p:nvSpPr>
        <p:spPr>
          <a:xfrm>
            <a:off x="6448575" y="5841911"/>
            <a:ext cx="3348001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="" xmlns:a16="http://schemas.microsoft.com/office/drawing/2014/main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3867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017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57605"/>
              </p:ext>
            </p:extLst>
          </p:nvPr>
        </p:nvGraphicFramePr>
        <p:xfrm>
          <a:off x="520598" y="1124744"/>
          <a:ext cx="9034915" cy="5643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6983"/>
                <a:gridCol w="1806983"/>
                <a:gridCol w="1806983"/>
                <a:gridCol w="1806983"/>
                <a:gridCol w="1806983"/>
              </a:tblGrid>
              <a:tr h="2105570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Администрация 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муниципального образования город Саяногорск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rgbClr val="0066CC"/>
                          </a:solidFill>
                          <a:latin typeface="Arial" pitchFamily="34" charset="0"/>
                          <a:cs typeface="Arial" pitchFamily="34" charset="0"/>
                          <a:hlinkClick r:id="rId2"/>
                        </a:rPr>
                        <a:t>https://sayan-adm.ru/</a:t>
                      </a:r>
                      <a:r>
                        <a:rPr lang="ru-RU" sz="1000" b="1" dirty="0" smtClean="0">
                          <a:solidFill>
                            <a:srgbClr val="0066CC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x-none" sz="1000" b="1" smtClean="0">
                        <a:solidFill>
                          <a:srgbClr val="0066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Государственные меры поддержки 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3"/>
                        </a:rPr>
                        <a:t>http://government.ru/sanctions_measures/</a:t>
                      </a: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Инвестиционный портал республики Хакасия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4"/>
                        </a:rPr>
                        <a:t>https://www.invest19.ru/ru/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Меры поддержки бизнеса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5"/>
                        </a:rPr>
                        <a:t>https://www.invest19.ru/ru/mery-podderzhki/mery-podderzhki-biznesa/</a:t>
                      </a: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Фонд развития Республики Хакасия, Агентство инвестиционного развития 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6"/>
                        </a:rPr>
                        <a:t>https://www.invest19.ru/ru/o-komande/</a:t>
                      </a: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7670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Центр поддержки экспорта 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/>
                        </a:rPr>
                        <a:t>https://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/>
                        </a:rPr>
                        <a:t>мойбизнес19.рф/</a:t>
                      </a:r>
                      <a:r>
                        <a:rPr lang="en-US" sz="1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7"/>
                        </a:rPr>
                        <a:t>export_support</a:t>
                      </a:r>
                      <a:endParaRPr lang="ru-RU" dirty="0" smtClean="0"/>
                    </a:p>
                    <a:p>
                      <a:pPr algn="ctr"/>
                      <a:endParaRPr lang="ru-RU" sz="1000" dirty="0" smtClean="0"/>
                    </a:p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Центр поддержки предпринимательства 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https://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мойбизнес19.рф/</a:t>
                      </a:r>
                      <a:r>
                        <a:rPr lang="en-US" sz="1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cpp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Региональный центр инжиниринга 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/>
                        </a:rPr>
                        <a:t>https://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/>
                        </a:rPr>
                        <a:t>мойбизнес19.рф/</a:t>
                      </a:r>
                      <a:r>
                        <a:rPr lang="en-US" sz="1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9"/>
                        </a:rPr>
                        <a:t>rci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dirty="0"/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Гарантийный 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фонд </a:t>
                      </a:r>
                    </a:p>
                    <a:p>
                      <a:pPr algn="ctr"/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Республики Хакасия 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0"/>
                        </a:rPr>
                        <a:t>https://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0"/>
                        </a:rPr>
                        <a:t>мойбизнес19.рф/</a:t>
                      </a:r>
                      <a:r>
                        <a:rPr lang="en-US" sz="1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0"/>
                        </a:rPr>
                        <a:t>gfrh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dirty="0"/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Микрокредитная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компания Хакасии 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1"/>
                        </a:rPr>
                        <a:t>https://fondrh.ru/</a:t>
                      </a: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65122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Уполномоченный по защите прав предпринимателей в РХ</a:t>
                      </a:r>
                      <a:endParaRPr lang="x-none" sz="1000" b="1" kern="120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2"/>
                        </a:rPr>
                        <a:t>https://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2"/>
                        </a:rPr>
                        <a:t>мойбизнес19.рф/</a:t>
                      </a:r>
                      <a:r>
                        <a:rPr lang="en-US" sz="10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12"/>
                        </a:rPr>
                        <a:t>zashchita-prav-predprinimateley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dirty="0"/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37" y="1365287"/>
            <a:ext cx="453132" cy="5577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49" y="1259728"/>
            <a:ext cx="603669" cy="55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3E42E0-BFAD-FA08-AEAD-136924768B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7726" y="1311607"/>
            <a:ext cx="595521" cy="5568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EB3A2C6-DDE0-90D1-2D40-6087B8E8A18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8975" y="3362783"/>
            <a:ext cx="603256" cy="5568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AE2C270-4E6F-3D0D-6482-8299146FC9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7726" y="3362783"/>
            <a:ext cx="625881" cy="5777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9A4EF04-55DD-AFA3-925A-6FD2AEAA25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5380" y="3360743"/>
            <a:ext cx="605466" cy="5588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1A5B4C1-6D72-4031-4B02-2E7F638F1C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1192" y="3388738"/>
            <a:ext cx="568607" cy="5317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0544EB1-948F-EF0D-5CC4-DCA0BAEF47F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67514" y="3372152"/>
            <a:ext cx="604468" cy="56494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06" y="1293783"/>
            <a:ext cx="728483" cy="672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80" y="1253102"/>
            <a:ext cx="681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862DB05-2D8B-7A1B-BDBA-4AB0F7B2F7C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71354" y="5016869"/>
            <a:ext cx="558445" cy="536108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98" y="188643"/>
            <a:ext cx="146010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79267" y="550177"/>
            <a:ext cx="99239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55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:a16="http://schemas.microsoft.com/office/drawing/2014/main" xmlns="" id="{1C9CDDE7-CA8C-3059-F83C-6E358C537246}"/>
              </a:ext>
            </a:extLst>
          </p:cNvPr>
          <p:cNvSpPr/>
          <p:nvPr/>
        </p:nvSpPr>
        <p:spPr>
          <a:xfrm>
            <a:off x="627017" y="3919793"/>
            <a:ext cx="2895831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289654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:a16="http://schemas.microsoft.com/office/drawing/2014/main" xmlns="" id="{FD205189-21AA-DDE0-5094-A28E46F5CB5F}"/>
              </a:ext>
            </a:extLst>
          </p:cNvPr>
          <p:cNvSpPr/>
          <p:nvPr/>
        </p:nvSpPr>
        <p:spPr>
          <a:xfrm>
            <a:off x="3803353" y="1401548"/>
            <a:ext cx="2726172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:a16="http://schemas.microsoft.com/office/drawing/2014/main" xmlns="" id="{474C35DA-31DE-309C-F205-541813D224F1}"/>
              </a:ext>
            </a:extLst>
          </p:cNvPr>
          <p:cNvSpPr/>
          <p:nvPr/>
        </p:nvSpPr>
        <p:spPr>
          <a:xfrm>
            <a:off x="627017" y="1401548"/>
            <a:ext cx="2895831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:a16="http://schemas.microsoft.com/office/drawing/2014/main" xmlns="" id="{AAE095AC-081E-33A2-FDBB-98B052165558}"/>
              </a:ext>
            </a:extLst>
          </p:cNvPr>
          <p:cNvSpPr/>
          <p:nvPr/>
        </p:nvSpPr>
        <p:spPr>
          <a:xfrm>
            <a:off x="6830597" y="1401548"/>
            <a:ext cx="2726172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788C38C7-4DE5-24AC-7622-658BB16B4123}"/>
              </a:ext>
            </a:extLst>
          </p:cNvPr>
          <p:cNvSpPr/>
          <p:nvPr/>
        </p:nvSpPr>
        <p:spPr>
          <a:xfrm>
            <a:off x="3803353" y="3919793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D53A4B05-5996-A019-A76C-03C280C9327F}"/>
              </a:ext>
            </a:extLst>
          </p:cNvPr>
          <p:cNvSpPr/>
          <p:nvPr/>
        </p:nvSpPr>
        <p:spPr>
          <a:xfrm>
            <a:off x="6830596" y="3919793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A1BBFC5A-DE30-051C-FEEB-53A884C8CC68}"/>
              </a:ext>
            </a:extLst>
          </p:cNvPr>
          <p:cNvSpPr txBox="1"/>
          <p:nvPr/>
        </p:nvSpPr>
        <p:spPr>
          <a:xfrm>
            <a:off x="853369" y="2087283"/>
            <a:ext cx="233371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 И ПРЕДПРИНИМАТЕЛЕЙ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5029D8E-6FA5-39F6-980B-E624E0847E5F}"/>
              </a:ext>
            </a:extLst>
          </p:cNvPr>
          <p:cNvSpPr txBox="1"/>
          <p:nvPr/>
        </p:nvSpPr>
        <p:spPr>
          <a:xfrm>
            <a:off x="4036342" y="2092331"/>
            <a:ext cx="2315957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5B46850-A2F4-926B-117B-28D7665D8D86}"/>
              </a:ext>
            </a:extLst>
          </p:cNvPr>
          <p:cNvSpPr txBox="1"/>
          <p:nvPr/>
        </p:nvSpPr>
        <p:spPr>
          <a:xfrm>
            <a:off x="853311" y="4527966"/>
            <a:ext cx="240190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BED9D75-83DC-7DB1-D63D-8AE176B201FF}"/>
              </a:ext>
            </a:extLst>
          </p:cNvPr>
          <p:cNvSpPr txBox="1"/>
          <p:nvPr/>
        </p:nvSpPr>
        <p:spPr>
          <a:xfrm>
            <a:off x="4036342" y="4579753"/>
            <a:ext cx="231595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B7EE8951-3C5B-0C8C-FB1D-B73F3B4B4824}"/>
              </a:ext>
            </a:extLst>
          </p:cNvPr>
          <p:cNvSpPr txBox="1"/>
          <p:nvPr/>
        </p:nvSpPr>
        <p:spPr>
          <a:xfrm>
            <a:off x="7075504" y="2097157"/>
            <a:ext cx="234828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6BFBFDEB-7CB0-167B-22EE-584ADCCB8AF2}"/>
              </a:ext>
            </a:extLst>
          </p:cNvPr>
          <p:cNvSpPr txBox="1"/>
          <p:nvPr/>
        </p:nvSpPr>
        <p:spPr>
          <a:xfrm>
            <a:off x="7075503" y="4624144"/>
            <a:ext cx="176075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 И СУБЪЕКТОВ МАЛОГО И СРЕДНЕГО БИЗНЕСА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:a16="http://schemas.microsoft.com/office/drawing/2014/main" xmlns="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:a16="http://schemas.microsoft.com/office/drawing/2014/main" xmlns="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98242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:a16="http://schemas.microsoft.com/office/drawing/2014/main" xmlns="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959105" y="4059705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:a16="http://schemas.microsoft.com/office/drawing/2014/main" xmlns="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95217" y="4059705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:a16="http://schemas.microsoft.com/office/drawing/2014/main" xmlns="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992298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:a16="http://schemas.microsoft.com/office/drawing/2014/main" xmlns="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982425" y="4059705"/>
            <a:ext cx="360000" cy="36000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332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=""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2481" y="3098168"/>
            <a:ext cx="360000" cy="360000"/>
          </a:xfrm>
          <a:prstGeom prst="rect">
            <a:avLst/>
          </a:prstGeom>
        </p:spPr>
      </p:pic>
      <p:pic>
        <p:nvPicPr>
          <p:cNvPr id="65" name="Рисунок 64" descr="Магнит со сплошной заливкой">
            <a:extLst>
              <a:ext uri="{FF2B5EF4-FFF2-40B4-BE49-F238E27FC236}">
                <a16:creationId xmlns=""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=""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07528" y="3193587"/>
            <a:ext cx="360000" cy="360000"/>
          </a:xfrm>
          <a:prstGeom prst="rect">
            <a:avLst/>
          </a:prstGeom>
        </p:spPr>
      </p:pic>
      <p:pic>
        <p:nvPicPr>
          <p:cNvPr id="60" name="Рисунок 59" descr="Включенный свет со сплошной заливкой">
            <a:extLst>
              <a:ext uri="{FF2B5EF4-FFF2-40B4-BE49-F238E27FC236}">
                <a16:creationId xmlns="" xmlns:a16="http://schemas.microsoft.com/office/drawing/2014/main" id="{7C7AD6CC-787D-CD34-EA28-14CBC13E5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89910" y="2507195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2" y="2269716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5" y="4824777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5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63019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3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6" y="4824777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6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0647" y="3108960"/>
            <a:ext cx="1679659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разработано положение по рассмотрению инвестиционных проектов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3331597" y="3156668"/>
            <a:ext cx="179325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Знакомство и сотрудничество с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инвестиционным уполномоченным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408F2D5-E7B1-9859-0C27-C31633C7E698}"/>
              </a:ext>
            </a:extLst>
          </p:cNvPr>
          <p:cNvSpPr txBox="1"/>
          <p:nvPr/>
        </p:nvSpPr>
        <p:spPr>
          <a:xfrm>
            <a:off x="3321000" y="2520096"/>
            <a:ext cx="1803853" cy="415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</a:t>
            </a:r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Управляющий совет (проектный офис)  для рассмотрения инвестпроектов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3" y="2279396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2" y="2527600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2" y="3142734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 учреждений и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сокращено число жалоб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BB4721-DFED-CF1D-F788-C8DB8F076DD0}"/>
              </a:ext>
            </a:extLst>
          </p:cNvPr>
          <p:cNvSpPr txBox="1"/>
          <p:nvPr/>
        </p:nvSpPr>
        <p:spPr>
          <a:xfrm>
            <a:off x="1200633" y="5072981"/>
            <a:ext cx="34856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маршруты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промышленным предприятиям МО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1200633" y="5688115"/>
            <a:ext cx="35237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мероприятия,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пользуются спросом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туристов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758594" y="5069263"/>
            <a:ext cx="40586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транспортного моста через р.Енисей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2B07DD71-4BC9-2942-10D9-AFEF8F3C05AB}"/>
              </a:ext>
            </a:extLst>
          </p:cNvPr>
          <p:cNvSpPr txBox="1"/>
          <p:nvPr/>
        </p:nvSpPr>
        <p:spPr>
          <a:xfrm>
            <a:off x="5825075" y="5741834"/>
            <a:ext cx="3833963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8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позволит разгрузить транспортный поток между населенными пунктами по федеральной трассе,  улучшит доступность  южного  сообщения, уменьшит время в пути, сократит  издержки на км, доступность  на  Монголию и Китай</a:t>
            </a:r>
            <a:endParaRPr lang="ru-RU" sz="8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8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=""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40403" y="2513938"/>
            <a:ext cx="146728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 инвестиционный  профиль МО</a:t>
            </a:r>
            <a:endParaRPr lang="ru-RU" sz="9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Поиск в папке со сплошной заливкой">
            <a:extLst>
              <a:ext uri="{FF2B5EF4-FFF2-40B4-BE49-F238E27FC236}">
                <a16:creationId xmlns:a16="http://schemas.microsoft.com/office/drawing/2014/main" xmlns="" id="{8E7AADA5-369E-3E3B-897E-1A359D7E19A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154"/>
              </a:ext>
            </a:extLst>
          </a:blip>
          <a:stretch>
            <a:fillRect/>
          </a:stretch>
        </p:blipFill>
        <p:spPr>
          <a:xfrm>
            <a:off x="767960" y="2507376"/>
            <a:ext cx="360000" cy="360000"/>
          </a:xfrm>
          <a:prstGeom prst="rect">
            <a:avLst/>
          </a:prstGeom>
        </p:spPr>
      </p:pic>
      <p:pic>
        <p:nvPicPr>
          <p:cNvPr id="41" name="Рисунок 40" descr="Пользователи со сплошной заливкой">
            <a:extLst>
              <a:ext uri="{FF2B5EF4-FFF2-40B4-BE49-F238E27FC236}">
                <a16:creationId xmlns:a16="http://schemas.microsoft.com/office/drawing/2014/main" xmlns="" id="{CD68CE8E-FB46-8639-D97A-1B6559563DE1}"/>
              </a:ext>
            </a:extLst>
          </p:cNvPr>
          <p:cNvPicPr>
            <a:picLocks noChangeAspect="1"/>
          </p:cNvPicPr>
          <p:nvPr/>
        </p:nvPicPr>
        <p:blipFill>
          <a:blip r:embed="rId155">
            <a:extLst>
              <a:ext uri="{96DAC541-7B7A-43D3-8B79-37D633B846F1}">
                <asvg:svgBlip xmlns:asvg="http://schemas.microsoft.com/office/drawing/2016/SVG/main" xmlns="" r:embed="rId38"/>
              </a:ext>
            </a:extLst>
          </a:blip>
          <a:stretch>
            <a:fillRect/>
          </a:stretch>
        </p:blipFill>
        <p:spPr>
          <a:xfrm>
            <a:off x="764746" y="5672907"/>
            <a:ext cx="360000" cy="360000"/>
          </a:xfrm>
          <a:prstGeom prst="rect">
            <a:avLst/>
          </a:prstGeom>
        </p:spPr>
      </p:pic>
      <p:pic>
        <p:nvPicPr>
          <p:cNvPr id="42" name="Picture 6" descr="рост, аналитика, вверх, стрелка, бизнес, шестерёнка, маркетинг"/>
          <p:cNvPicPr/>
          <p:nvPr/>
        </p:nvPicPr>
        <p:blipFill>
          <a:blip r:embed="rId15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95" y="5019175"/>
            <a:ext cx="408981" cy="384606"/>
          </a:xfrm>
          <a:prstGeom prst="rect">
            <a:avLst/>
          </a:prstGeom>
          <a:noFill/>
          <a:extLst/>
        </p:spPr>
      </p:pic>
      <p:pic>
        <p:nvPicPr>
          <p:cNvPr id="44" name="Рисунок 43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5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75401" y="5016457"/>
            <a:ext cx="366413" cy="366413"/>
          </a:xfrm>
          <a:prstGeom prst="rect">
            <a:avLst/>
          </a:prstGeom>
          <a:noFill/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762929" y="5280730"/>
            <a:ext cx="40586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ж/д линии Абакан-Саяногорск 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771806" y="5520503"/>
            <a:ext cx="40586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планируется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ж/д линии Кызыл-Саяногорск-Кемерово 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97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307409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335325" y="1429321"/>
            <a:ext cx="4325510" cy="1926131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408160" y="1668576"/>
            <a:ext cx="421891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УПОЛНОМОЧЕННЫЙ МО г.Саяногорск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775" y="2168319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=""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7775" y="2504134"/>
            <a:ext cx="217382" cy="2173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50557" y="2093654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Воронина Оксана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Юрьевна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222754" y="219706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+73904221205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233235" y="2543577"/>
            <a:ext cx="14678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VoroninaOY@r-19.ru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03163" y="1429318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872824" y="1668576"/>
            <a:ext cx="3947004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развития Республики Хакасия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</a:t>
            </a:r>
            <a:r>
              <a:rPr lang="ru-RU" sz="11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Мяхар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Александр Владимирович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=""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7016" y="4777822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614316" y="312262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=""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2150" y="2335124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16502" y="2270968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=""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962825" y="2296385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655017, Республика Хакасия, </a:t>
            </a:r>
            <a:r>
              <a:rPr lang="ru-RU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г.Абакан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пр-т Дружбы Народов, д. 2А, стр. 1, пом. 4Н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93769" y="2313294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73902248148 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517622" y="258301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fordrh@mail.ru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="" xmlns:a16="http://schemas.microsoft.com/office/drawing/2014/main" id="{D76D3B17-D1DC-4C2D-0858-016C18C26F0A}"/>
              </a:ext>
            </a:extLst>
          </p:cNvPr>
          <p:cNvSpPr/>
          <p:nvPr/>
        </p:nvSpPr>
        <p:spPr>
          <a:xfrm>
            <a:off x="5408160" y="3506525"/>
            <a:ext cx="4260628" cy="286247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DD6D9819-4A1F-9F5A-6D0B-B65AE8044B91}"/>
              </a:ext>
            </a:extLst>
          </p:cNvPr>
          <p:cNvSpPr txBox="1"/>
          <p:nvPr/>
        </p:nvSpPr>
        <p:spPr>
          <a:xfrm>
            <a:off x="5697682" y="3705310"/>
            <a:ext cx="3367976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003399"/>
                </a:solidFill>
              </a:rPr>
              <a:t>Ответственные  сотрудники за внедрение муниципального инвестиционного стандарта в муниципальном образовании город Саяногорск</a:t>
            </a:r>
            <a:endParaRPr lang="x-none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3546" y="4422839"/>
            <a:ext cx="180000" cy="18000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EB2D7B61-649A-1419-25DD-524D69E49D41}"/>
              </a:ext>
            </a:extLst>
          </p:cNvPr>
          <p:cNvSpPr txBox="1"/>
          <p:nvPr/>
        </p:nvSpPr>
        <p:spPr>
          <a:xfrm>
            <a:off x="8296736" y="4426921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73904225001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72259" y="3337359"/>
            <a:ext cx="40807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ГОРОД САЯНОГОРСК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72260" y="5011610"/>
            <a:ext cx="4332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ДЕПОРТАМЕНТ АРХИТЕКТУРЫ, ГРАДОСТРОИТЕЛЬСТВА И НЕДВИЖИМОСТИ ГОРОДА САЯНОГОРСКА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5" y="2456954"/>
            <a:ext cx="209572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</a:t>
            </a:r>
            <a:r>
              <a:rPr lang="ru-RU" sz="9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</a:t>
            </a:r>
            <a:r>
              <a:rPr lang="ru-RU" sz="9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Главы</a:t>
            </a:r>
            <a:r>
              <a:rPr lang="ru-RU" sz="9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</a:t>
            </a:r>
            <a:r>
              <a:rPr lang="ru-RU" sz="9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  <a:r>
              <a:rPr lang="ru-RU" sz="900" b="1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г.Саяногорск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E2995F26-C3E4-A72C-CBC3-F8FE39CEAEA6}"/>
              </a:ext>
            </a:extLst>
          </p:cNvPr>
          <p:cNvSpPr txBox="1"/>
          <p:nvPr/>
        </p:nvSpPr>
        <p:spPr>
          <a:xfrm>
            <a:off x="5674466" y="4422841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Митрофанова Анжелика Николаевна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0767AB82-D77A-356C-0B07-87E9FCF120D0}"/>
              </a:ext>
            </a:extLst>
          </p:cNvPr>
          <p:cNvSpPr txBox="1"/>
          <p:nvPr/>
        </p:nvSpPr>
        <p:spPr>
          <a:xfrm>
            <a:off x="5661329" y="4691270"/>
            <a:ext cx="2222218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Начальник отдела экономики и развития Администрации муниципального образования город Саяногорск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=""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065" y="4001768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28516" y="3779223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23061" y="4161017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064574" y="3953270"/>
            <a:ext cx="19737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655603, Республика Хакасия, г.Саяногорск, </a:t>
            </a:r>
            <a:r>
              <a:rPr lang="ru-RU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мкр.Советский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д. 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743754" y="3825784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73904220200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822901" y="421831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FCFCFC"/>
                </a:solidFill>
              </a:rPr>
              <a:t> </a:t>
            </a:r>
            <a:endParaRPr lang="ru-RU" sz="900" dirty="0">
              <a:solidFill>
                <a:srgbClr val="FCFCFC"/>
              </a:solidFill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=""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150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37621" y="550526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=""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339450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064575" y="5632989"/>
            <a:ext cx="19737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655603, Республика Хакасия, г.Саяногорск, </a:t>
            </a:r>
            <a:r>
              <a:rPr lang="ru-RU" sz="9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мкр.Советский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743754" y="5489187"/>
            <a:ext cx="9956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73904267970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+ 73904264511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743754" y="591678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dagn_sayan@r-19.ru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="" xmlns:a16="http://schemas.microsoft.com/office/drawing/2014/main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5157" y="4731795"/>
            <a:ext cx="180000" cy="1800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08B959E2-D59B-C8AE-5076-93CE546FF814}"/>
              </a:ext>
            </a:extLst>
          </p:cNvPr>
          <p:cNvSpPr txBox="1"/>
          <p:nvPr/>
        </p:nvSpPr>
        <p:spPr>
          <a:xfrm>
            <a:off x="8296736" y="4760522"/>
            <a:ext cx="14043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MitrofanovaAN@r-19.ru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743754" y="418176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sayanogorsk@r-19.ru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0767AB82-D77A-356C-0B07-87E9FCF120D0}"/>
              </a:ext>
            </a:extLst>
          </p:cNvPr>
          <p:cNvSpPr txBox="1"/>
          <p:nvPr/>
        </p:nvSpPr>
        <p:spPr>
          <a:xfrm>
            <a:off x="5653378" y="5709037"/>
            <a:ext cx="21232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003399"/>
                </a:solidFill>
              </a:rPr>
              <a:t>Заместитель начальника отдела экономики и развития – сектор потребительского рынка и поддержки предпринимательства</a:t>
            </a:r>
            <a:endParaRPr lang="x-none" sz="9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E2995F26-C3E4-A72C-CBC3-F8FE39CEAEA6}"/>
              </a:ext>
            </a:extLst>
          </p:cNvPr>
          <p:cNvSpPr txBox="1"/>
          <p:nvPr/>
        </p:nvSpPr>
        <p:spPr>
          <a:xfrm>
            <a:off x="5661331" y="5422791"/>
            <a:ext cx="170005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Миллер Елена Александровна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66466" y="5542822"/>
            <a:ext cx="180000" cy="18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B2D7B61-649A-1419-25DD-524D69E49D41}"/>
              </a:ext>
            </a:extLst>
          </p:cNvPr>
          <p:cNvSpPr txBox="1"/>
          <p:nvPr/>
        </p:nvSpPr>
        <p:spPr>
          <a:xfrm>
            <a:off x="8233235" y="557054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73904268751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 descr="Конверт со сплошной заливкой">
            <a:extLst>
              <a:ext uri="{FF2B5EF4-FFF2-40B4-BE49-F238E27FC236}">
                <a16:creationId xmlns="" xmlns:a16="http://schemas.microsoft.com/office/drawing/2014/main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3546" y="5948879"/>
            <a:ext cx="180000" cy="1800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8B959E2-D59B-C8AE-5076-93CE546FF814}"/>
              </a:ext>
            </a:extLst>
          </p:cNvPr>
          <p:cNvSpPr txBox="1"/>
          <p:nvPr/>
        </p:nvSpPr>
        <p:spPr>
          <a:xfrm>
            <a:off x="8222754" y="5966868"/>
            <a:ext cx="14043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MillerEA@r-19.ru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54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96518" y="1516064"/>
            <a:ext cx="8745140" cy="76944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4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БЛАГОДАРЮ ЗА ВНИМАНИЕ!   </a:t>
            </a:r>
          </a:p>
        </p:txBody>
      </p:sp>
      <p:pic>
        <p:nvPicPr>
          <p:cNvPr id="7" name="Picture 13" descr="C:\Documents and Settings\Пользователь\Мои документы\Мои рисунки\150px-Flag_of_Khakassia_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8620" y="5373691"/>
            <a:ext cx="1822029" cy="9604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8" name="Picture 3" descr="C:\Documents and Settings\Пользователь\Мои документы\Мои рисунки\b98135dec4c002bdf60ca660139c5c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441" y="3351213"/>
            <a:ext cx="1472142" cy="13573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9" y="3284541"/>
            <a:ext cx="1243410" cy="15700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376" y="5373691"/>
            <a:ext cx="1820254" cy="9604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3482568" y="2392351"/>
            <a:ext cx="2613328" cy="4071967"/>
            <a:chOff x="3482568" y="2392349"/>
            <a:chExt cx="2613328" cy="4071967"/>
          </a:xfrm>
        </p:grpSpPr>
        <p:pic>
          <p:nvPicPr>
            <p:cNvPr id="14" name="Picture 12" descr="C:\Documents and Settings\Пользователь\Мои документы\Мои рисунки\250px-Khakassia.png"/>
            <p:cNvPicPr>
              <a:picLocks noChangeAspect="1" noChangeArrowheads="1"/>
            </p:cNvPicPr>
            <p:nvPr/>
          </p:nvPicPr>
          <p:blipFill>
            <a:blip r:embed="rId6" cstate="print">
              <a:lum bright="27000" contrast="-34000"/>
            </a:blip>
            <a:srcRect/>
            <a:stretch>
              <a:fillRect/>
            </a:stretch>
          </p:blipFill>
          <p:spPr bwMode="auto">
            <a:xfrm>
              <a:off x="3482568" y="2392349"/>
              <a:ext cx="2613328" cy="407196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sp>
          <p:nvSpPr>
            <p:cNvPr id="15" name="TextBox 15"/>
            <p:cNvSpPr txBox="1">
              <a:spLocks noChangeArrowheads="1"/>
            </p:cNvSpPr>
            <p:nvPr/>
          </p:nvSpPr>
          <p:spPr bwMode="auto">
            <a:xfrm>
              <a:off x="4641719" y="4608513"/>
              <a:ext cx="1239969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i="1" dirty="0">
                  <a:solidFill>
                    <a:srgbClr val="196519"/>
                  </a:solidFill>
                </a:rPr>
                <a:t>Саяногорск</a:t>
              </a:r>
            </a:p>
          </p:txBody>
        </p:sp>
        <p:sp>
          <p:nvSpPr>
            <p:cNvPr id="16" name="TextBox 16"/>
            <p:cNvSpPr txBox="1">
              <a:spLocks noChangeArrowheads="1"/>
            </p:cNvSpPr>
            <p:nvPr/>
          </p:nvSpPr>
          <p:spPr bwMode="auto">
            <a:xfrm>
              <a:off x="4803379" y="4824414"/>
              <a:ext cx="851296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i="1" dirty="0">
                  <a:solidFill>
                    <a:srgbClr val="196519"/>
                  </a:solidFill>
                </a:rPr>
                <a:t>Майна</a:t>
              </a:r>
            </a:p>
          </p:txBody>
        </p:sp>
        <p:sp>
          <p:nvSpPr>
            <p:cNvPr id="17" name="TextBox 17"/>
            <p:cNvSpPr txBox="1">
              <a:spLocks noChangeArrowheads="1"/>
            </p:cNvSpPr>
            <p:nvPr/>
          </p:nvSpPr>
          <p:spPr bwMode="auto">
            <a:xfrm>
              <a:off x="4172215" y="5040314"/>
              <a:ext cx="1083469" cy="261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i="1" dirty="0">
                  <a:solidFill>
                    <a:srgbClr val="196519"/>
                  </a:solidFill>
                </a:rPr>
                <a:t>Черемушки</a:t>
              </a:r>
            </a:p>
          </p:txBody>
        </p:sp>
        <p:sp>
          <p:nvSpPr>
            <p:cNvPr id="18" name="TextBox 15"/>
            <p:cNvSpPr txBox="1">
              <a:spLocks noChangeArrowheads="1"/>
            </p:cNvSpPr>
            <p:nvPr/>
          </p:nvSpPr>
          <p:spPr bwMode="auto">
            <a:xfrm>
              <a:off x="4641719" y="3644900"/>
              <a:ext cx="1239969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ru-RU" sz="1100" b="1" i="1" dirty="0">
                  <a:solidFill>
                    <a:srgbClr val="196519"/>
                  </a:solidFill>
                </a:rPr>
                <a:t>ХАКАСИЯ</a:t>
              </a:r>
            </a:p>
          </p:txBody>
        </p:sp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schemeClr val="bg1"/>
                </a:solidFill>
              </a:rPr>
              <a:t>26</a:t>
            </a:fld>
            <a:endParaRPr lang="x-non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1614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358232" y="1401547"/>
            <a:ext cx="2268967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2526091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526090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pic>
        <p:nvPicPr>
          <p:cNvPr id="121" name="Рисунок 120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55678" y="4559232"/>
            <a:ext cx="180000" cy="180000"/>
          </a:xfrm>
          <a:prstGeom prst="rect">
            <a:avLst/>
          </a:prstGeom>
        </p:spPr>
      </p:pic>
      <p:pic>
        <p:nvPicPr>
          <p:cNvPr id="122" name="Рисунок 121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02775" y="5167834"/>
            <a:ext cx="180000" cy="180000"/>
          </a:xfrm>
          <a:prstGeom prst="rect">
            <a:avLst/>
          </a:prstGeom>
        </p:spPr>
      </p:pic>
      <p:grpSp>
        <p:nvGrpSpPr>
          <p:cNvPr id="46" name="Группа 45"/>
          <p:cNvGrpSpPr/>
          <p:nvPr/>
        </p:nvGrpSpPr>
        <p:grpSpPr>
          <a:xfrm>
            <a:off x="7705351" y="45100"/>
            <a:ext cx="2153465" cy="727622"/>
            <a:chOff x="7705351" y="45100"/>
            <a:chExt cx="2153465" cy="727622"/>
          </a:xfrm>
        </p:grpSpPr>
        <p:sp>
          <p:nvSpPr>
            <p:cNvPr id="48" name="Скругленный прямоугольник 47">
              <a:extLst>
                <a:ext uri="{FF2B5EF4-FFF2-40B4-BE49-F238E27FC236}">
                  <a16:creationId xmlns:a16="http://schemas.microsoft.com/office/drawing/2014/main" xmlns="" id="{F35A2E48-CBA7-81AD-1A95-7B102E7F945B}"/>
                </a:ext>
              </a:extLst>
            </p:cNvPr>
            <p:cNvSpPr/>
            <p:nvPr/>
          </p:nvSpPr>
          <p:spPr>
            <a:xfrm>
              <a:off x="7705351" y="45100"/>
              <a:ext cx="2153465" cy="727622"/>
            </a:xfrm>
            <a:prstGeom prst="roundRect">
              <a:avLst>
                <a:gd name="adj" fmla="val 27462"/>
              </a:avLst>
            </a:prstGeom>
            <a:gradFill>
              <a:gsLst>
                <a:gs pos="0">
                  <a:schemeClr val="bg2">
                    <a:lumMod val="9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72000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Республика Хакасия </a:t>
              </a:r>
              <a:endParaRPr kumimoji="0" lang="x-none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0" name="Picture 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0657" y="91527"/>
              <a:ext cx="634768" cy="6347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Скругленный прямоугольник 28"/>
          <p:cNvSpPr/>
          <p:nvPr/>
        </p:nvSpPr>
        <p:spPr>
          <a:xfrm>
            <a:off x="170258" y="150766"/>
            <a:ext cx="985421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585892" y="3571321"/>
            <a:ext cx="2053292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7510620" y="1412981"/>
            <a:ext cx="2183091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2765444" y="3548900"/>
            <a:ext cx="2306819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5218951" y="3570964"/>
            <a:ext cx="2185638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x-none" sz="1100" b="1" cap="all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2913294" y="4198865"/>
            <a:ext cx="2036956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cap="all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 развития малого и среднего бизнеса</a:t>
            </a:r>
          </a:p>
          <a:p>
            <a:endParaRPr lang="ru-RU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1340 индивидуальных предпринимателей 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</a:t>
            </a:r>
            <a:r>
              <a:rPr lang="ru-RU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юрлиц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МСП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3640 самозанятых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34231" y="4184902"/>
            <a:ext cx="162064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ПОЛЕЗНЫХ ИСКОПАЕМЫХ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Мрамор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Гранит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Песчано-гравийные смеси</a:t>
            </a:r>
            <a:endParaRPr lang="ru-RU" sz="1100" dirty="0" smtClean="0"/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7520026" y="3613994"/>
            <a:ext cx="2162476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7600618" y="4248853"/>
            <a:ext cx="203695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свободных площадок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рекреации туризма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2976972" y="1414335"/>
            <a:ext cx="2153749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585891" y="1414335"/>
            <a:ext cx="2284434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235988" y="1439251"/>
            <a:ext cx="2140499" cy="1975104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662968" y="1987615"/>
            <a:ext cx="210247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55%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общем объеме отгруженной продукции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Хакасия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053617" y="1999536"/>
            <a:ext cx="2000456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авиа - 80км аэропорт Абакан,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ж/д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80км </a:t>
            </a:r>
            <a:r>
              <a:rPr lang="ru-RU" sz="11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ждвокзал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Абакан,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автомобильный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7656809" y="2008407"/>
            <a:ext cx="1918724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БОГАТЫЙ ПРИРОДНО-РЕКРЕАЦИОННЫЙ ТУРИСТИЧЕСКИЙ ПОТЕНЦИАЛ</a:t>
            </a:r>
          </a:p>
          <a:p>
            <a:endParaRPr lang="ru-RU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Река Енисей 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Горы Восточные Саяны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Степи, озера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5315583" y="2004867"/>
            <a:ext cx="1994864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</a:t>
            </a:r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80км до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Абакан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948709" y="1520234"/>
            <a:ext cx="361736" cy="361736"/>
          </a:xfrm>
          <a:prstGeom prst="rect">
            <a:avLst/>
          </a:prstGeom>
        </p:spPr>
      </p:pic>
      <p:pic>
        <p:nvPicPr>
          <p:cNvPr id="56" name="Рисунок 55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85045" y="1534665"/>
            <a:ext cx="366413" cy="36641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560935" y="562964"/>
            <a:ext cx="928533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ГОРОДА САЯНОГОРСК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C:\Users\Пользователь\Desktop\Инвестиционное развитие\Все презинтации\иконки\icons8-туризм-64.pn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9166393" y="1474972"/>
            <a:ext cx="415692" cy="415692"/>
          </a:xfrm>
          <a:prstGeom prst="rect">
            <a:avLst/>
          </a:prstGeom>
          <a:noFill/>
        </p:spPr>
      </p:pic>
      <p:pic>
        <p:nvPicPr>
          <p:cNvPr id="79" name="Picture 6" descr="рост, аналитика, вверх, стрелка, бизнес, шестерёнка, маркетинг"/>
          <p:cNvPicPr/>
          <p:nvPr/>
        </p:nvPicPr>
        <p:blipFill>
          <a:blip r:embed="rId2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599" y="1474972"/>
            <a:ext cx="408981" cy="384606"/>
          </a:xfrm>
          <a:prstGeom prst="rect">
            <a:avLst/>
          </a:prstGeom>
          <a:noFill/>
          <a:extLst/>
        </p:spPr>
      </p:pic>
      <p:sp>
        <p:nvSpPr>
          <p:cNvPr id="2" name="TextBox 1"/>
          <p:cNvSpPr txBox="1"/>
          <p:nvPr/>
        </p:nvSpPr>
        <p:spPr>
          <a:xfrm>
            <a:off x="5315583" y="4198867"/>
            <a:ext cx="199486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НАЛИЧИЕ СВОБОДНЫХ </a:t>
            </a:r>
            <a:r>
              <a:rPr lang="ru-RU" cap="all" dirty="0"/>
              <a:t>трудовых </a:t>
            </a:r>
            <a:r>
              <a:rPr lang="ru-RU" cap="all" dirty="0" smtClean="0"/>
              <a:t>ресурсов</a:t>
            </a:r>
          </a:p>
          <a:p>
            <a:endParaRPr lang="ru-RU" cap="all" dirty="0"/>
          </a:p>
          <a:p>
            <a:r>
              <a:rPr lang="ru-RU" b="0" dirty="0" smtClean="0"/>
              <a:t>По методологии МОТ безработных 1735 </a:t>
            </a:r>
          </a:p>
          <a:p>
            <a:r>
              <a:rPr lang="ru-RU" b="0" dirty="0" smtClean="0"/>
              <a:t>Наличие вакансий - 871</a:t>
            </a:r>
          </a:p>
          <a:p>
            <a:endParaRPr lang="x-none" b="0"/>
          </a:p>
          <a:p>
            <a:endParaRPr lang="ru-RU" dirty="0"/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20" y="3545333"/>
            <a:ext cx="612691" cy="45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80" descr="Picture background"/>
          <p:cNvPicPr/>
          <p:nvPr/>
        </p:nvPicPr>
        <p:blipFill>
          <a:blip r:embed="rId2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56" y="3637504"/>
            <a:ext cx="476567" cy="46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689" y="3621367"/>
            <a:ext cx="489757" cy="4532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0" name="Picture 10" descr="Местоположение, карта, навигация, указатель"/>
          <p:cNvPicPr/>
          <p:nvPr/>
        </p:nvPicPr>
        <p:blipFill>
          <a:blip r:embed="rId2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633" y="3662340"/>
            <a:ext cx="488382" cy="40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713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Рисунок 116"/>
          <p:cNvPicPr/>
          <p:nvPr/>
        </p:nvPicPr>
        <p:blipFill rotWithShape="1">
          <a:blip r:embed="rId2"/>
          <a:srcRect l="19784" t="23908" r="53061" b="14253"/>
          <a:stretch/>
        </p:blipFill>
        <p:spPr bwMode="auto">
          <a:xfrm>
            <a:off x="7324079" y="131028"/>
            <a:ext cx="2469108" cy="32438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=""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5523" y="2647272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840209" y="1391838"/>
            <a:ext cx="232143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358232" y="1401547"/>
            <a:ext cx="2268967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826896" y="2455166"/>
            <a:ext cx="2323775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2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949911" y="1645005"/>
            <a:ext cx="2121894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55,5 тыс.чел.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01.01.2025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262675" y="1401546"/>
            <a:ext cx="235917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949911" y="2535560"/>
            <a:ext cx="212189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11 749,46 га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МО г.Саяногорск</a:t>
            </a:r>
          </a:p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4,72 чел/га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плотность населения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=""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18889" y="1418408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262674" y="2448516"/>
            <a:ext cx="2364525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=""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54452" y="2499802"/>
            <a:ext cx="360000" cy="36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B9B726-9134-850B-9454-6CCB6865E8C2}"/>
              </a:ext>
            </a:extLst>
          </p:cNvPr>
          <p:cNvSpPr txBox="1"/>
          <p:nvPr/>
        </p:nvSpPr>
        <p:spPr>
          <a:xfrm>
            <a:off x="2526091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C3014AC-346D-5F34-3694-105F0C9F5360}"/>
              </a:ext>
            </a:extLst>
          </p:cNvPr>
          <p:cNvSpPr txBox="1"/>
          <p:nvPr/>
        </p:nvSpPr>
        <p:spPr>
          <a:xfrm>
            <a:off x="2526090" y="4555355"/>
            <a:ext cx="10914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 ➝ Балахна ➝ Городец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8373908" y="126697"/>
            <a:ext cx="1257308" cy="267909"/>
            <a:chOff x="8373908" y="126696"/>
            <a:chExt cx="1257308" cy="267909"/>
          </a:xfrm>
        </p:grpSpPr>
        <p:sp>
          <p:nvSpPr>
            <p:cNvPr id="109" name="Скругленный прямоугольник 108">
              <a:extLst>
                <a:ext uri="{FF2B5EF4-FFF2-40B4-BE49-F238E27FC236}">
                  <a16:creationId xmlns="" xmlns:a16="http://schemas.microsoft.com/office/drawing/2014/main" id="{BE907443-E8C5-7733-F616-158F47855DE6}"/>
                </a:ext>
              </a:extLst>
            </p:cNvPr>
            <p:cNvSpPr/>
            <p:nvPr/>
          </p:nvSpPr>
          <p:spPr>
            <a:xfrm>
              <a:off x="8373908" y="126696"/>
              <a:ext cx="1257308" cy="2679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756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algn="ctr"/>
              <a:r>
                <a:rPr lang="ru-RU" sz="900" b="1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г.</a:t>
              </a:r>
              <a:r>
                <a:rPr lang="x-none" sz="900" b="1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900" b="1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Саяногорск</a:t>
              </a:r>
              <a:endPara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0" name="Рисунок 109" descr="Маркер со сплошной заливкой">
              <a:extLst>
                <a:ext uri="{FF2B5EF4-FFF2-40B4-BE49-F238E27FC236}">
                  <a16:creationId xmlns="" xmlns:a16="http://schemas.microsoft.com/office/drawing/2014/main" id="{CA7A7CDA-BA22-59AA-F6D7-6A7990E5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34253" y="172600"/>
              <a:ext cx="171226" cy="176099"/>
            </a:xfrm>
            <a:prstGeom prst="rect">
              <a:avLst/>
            </a:prstGeom>
          </p:spPr>
        </p:pic>
      </p:grpSp>
      <p:grpSp>
        <p:nvGrpSpPr>
          <p:cNvPr id="7" name="Группа 6"/>
          <p:cNvGrpSpPr/>
          <p:nvPr/>
        </p:nvGrpSpPr>
        <p:grpSpPr>
          <a:xfrm>
            <a:off x="8472245" y="3106934"/>
            <a:ext cx="1320941" cy="267909"/>
            <a:chOff x="7931170" y="5385494"/>
            <a:chExt cx="1268373" cy="273844"/>
          </a:xfrm>
        </p:grpSpPr>
        <p:sp>
          <p:nvSpPr>
            <p:cNvPr id="105" name="Скругленный прямоугольник 104">
              <a:extLst>
                <a:ext uri="{FF2B5EF4-FFF2-40B4-BE49-F238E27FC236}">
                  <a16:creationId xmlns="" xmlns:a16="http://schemas.microsoft.com/office/drawing/2014/main" id="{689B1EE5-84E0-8C85-4DC4-179905919AE8}"/>
                </a:ext>
              </a:extLst>
            </p:cNvPr>
            <p:cNvSpPr/>
            <p:nvPr/>
          </p:nvSpPr>
          <p:spPr>
            <a:xfrm>
              <a:off x="7931170" y="5385494"/>
              <a:ext cx="1268373" cy="27384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756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algn="ctr"/>
              <a:r>
                <a:rPr lang="ru-RU" sz="9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ru-RU" sz="900" b="1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 Черемушки</a:t>
              </a:r>
              <a:endPara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6" name="Рисунок 105" descr="Маркер со сплошной заливкой">
              <a:extLst>
                <a:ext uri="{FF2B5EF4-FFF2-40B4-BE49-F238E27FC236}">
                  <a16:creationId xmlns="" xmlns:a16="http://schemas.microsoft.com/office/drawing/2014/main" id="{AEAC66D0-ADED-4C2C-61F4-DA371C979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968769" y="5426070"/>
              <a:ext cx="180000" cy="180000"/>
            </a:xfrm>
            <a:prstGeom prst="rect">
              <a:avLst/>
            </a:prstGeom>
          </p:spPr>
        </p:pic>
      </p:grp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15943" y="2455413"/>
            <a:ext cx="233377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населённых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пункта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МО: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город Саяногорск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рабочий поселок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Черемушки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рабочий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поселок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Майна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деревня Богословка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2D48715E-5B06-8F9B-C0D5-EF438749EC8F}"/>
              </a:ext>
            </a:extLst>
          </p:cNvPr>
          <p:cNvSpPr txBox="1"/>
          <p:nvPr/>
        </p:nvSpPr>
        <p:spPr>
          <a:xfrm>
            <a:off x="276764" y="3465514"/>
            <a:ext cx="211782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ru-RU" sz="1200" b="1" spc="-30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1" name="Рисунок 120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55678" y="4559232"/>
            <a:ext cx="180000" cy="180000"/>
          </a:xfrm>
          <a:prstGeom prst="rect">
            <a:avLst/>
          </a:prstGeom>
        </p:spPr>
      </p:pic>
      <p:pic>
        <p:nvPicPr>
          <p:cNvPr id="122" name="Рисунок 121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02775" y="5167834"/>
            <a:ext cx="180000" cy="180000"/>
          </a:xfrm>
          <a:prstGeom prst="rect">
            <a:avLst/>
          </a:prstGeom>
        </p:spPr>
      </p:pic>
      <p:sp>
        <p:nvSpPr>
          <p:cNvPr id="53" name="Скругленный прямоугольник 52"/>
          <p:cNvSpPr/>
          <p:nvPr/>
        </p:nvSpPr>
        <p:spPr>
          <a:xfrm>
            <a:off x="170257" y="150766"/>
            <a:ext cx="1250170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бщая характеристика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280946" y="541684"/>
            <a:ext cx="68300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cap="all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2400" b="1" cap="all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ГОРОДА САЯНОГОРСК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01" y="1414305"/>
            <a:ext cx="5238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3358232" y="1678756"/>
            <a:ext cx="212189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29,1 тыс.чел. 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трудоспособного населения МО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20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75" y="3461589"/>
            <a:ext cx="4851966" cy="33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9" name="Группа 58"/>
          <p:cNvGrpSpPr/>
          <p:nvPr/>
        </p:nvGrpSpPr>
        <p:grpSpPr>
          <a:xfrm>
            <a:off x="5181161" y="5746222"/>
            <a:ext cx="1257308" cy="267909"/>
            <a:chOff x="8373908" y="126696"/>
            <a:chExt cx="1257308" cy="267909"/>
          </a:xfrm>
        </p:grpSpPr>
        <p:sp>
          <p:nvSpPr>
            <p:cNvPr id="60" name="Скругленный прямоугольник 59">
              <a:extLst>
                <a:ext uri="{FF2B5EF4-FFF2-40B4-BE49-F238E27FC236}">
                  <a16:creationId xmlns="" xmlns:a16="http://schemas.microsoft.com/office/drawing/2014/main" id="{BE907443-E8C5-7733-F616-158F47855DE6}"/>
                </a:ext>
              </a:extLst>
            </p:cNvPr>
            <p:cNvSpPr/>
            <p:nvPr/>
          </p:nvSpPr>
          <p:spPr>
            <a:xfrm>
              <a:off x="8373908" y="126696"/>
              <a:ext cx="1257308" cy="2679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756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algn="ctr"/>
              <a:r>
                <a:rPr lang="ru-RU" sz="1100" b="1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г.</a:t>
              </a:r>
              <a:r>
                <a:rPr lang="x-none" sz="1100" b="1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b="1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Саяногорск</a:t>
              </a:r>
              <a:endPara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Рисунок 60" descr="Маркер со сплошной заливкой">
              <a:extLst>
                <a:ext uri="{FF2B5EF4-FFF2-40B4-BE49-F238E27FC236}">
                  <a16:creationId xmlns="" xmlns:a16="http://schemas.microsoft.com/office/drawing/2014/main" id="{CA7A7CDA-BA22-59AA-F6D7-6A7990E5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34253" y="172600"/>
              <a:ext cx="171226" cy="176099"/>
            </a:xfrm>
            <a:prstGeom prst="rect">
              <a:avLst/>
            </a:prstGeom>
          </p:spPr>
        </p:pic>
      </p:grp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225875" y="3834847"/>
            <a:ext cx="2002420" cy="107408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Автодорога  Р-257</a:t>
            </a:r>
          </a:p>
          <a:p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г.Абакан – 80км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 г.Красноярск – 490км   </a:t>
            </a:r>
          </a:p>
          <a:p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 </a:t>
            </a:r>
            <a:r>
              <a:rPr lang="ru-RU" sz="1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г.Кызыл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410км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1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г.Кемерово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810км</a:t>
            </a:r>
          </a:p>
          <a:p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 г.Москва – 4300км</a:t>
            </a:r>
            <a:endParaRPr lang="x-none" sz="11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xmlns="" id="{F6BDAE62-B35F-8264-0753-7CA91B0189EC}"/>
              </a:ext>
            </a:extLst>
          </p:cNvPr>
          <p:cNvSpPr/>
          <p:nvPr/>
        </p:nvSpPr>
        <p:spPr>
          <a:xfrm>
            <a:off x="225877" y="4999935"/>
            <a:ext cx="2002419" cy="695801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Железнодорожный транспорт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г.Абакан – 80км</a:t>
            </a:r>
            <a:endParaRPr lang="x-none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BB9B726-9134-850B-9454-6CCB6865E8C2}"/>
              </a:ext>
            </a:extLst>
          </p:cNvPr>
          <p:cNvSpPr txBox="1"/>
          <p:nvPr/>
        </p:nvSpPr>
        <p:spPr>
          <a:xfrm>
            <a:off x="2526091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4219731" y="4047527"/>
            <a:ext cx="985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283247" y="3494995"/>
            <a:ext cx="2550772" cy="1023414"/>
            <a:chOff x="7719178" y="1579606"/>
            <a:chExt cx="1883217" cy="767354"/>
          </a:xfrm>
        </p:grpSpPr>
        <p:sp>
          <p:nvSpPr>
            <p:cNvPr id="69" name="Скругленный прямоугольник 68">
              <a:extLst>
                <a:ext uri="{FF2B5EF4-FFF2-40B4-BE49-F238E27FC236}">
                  <a16:creationId xmlns:a16="http://schemas.microsoft.com/office/drawing/2014/main" xmlns="" id="{CC153910-9A00-1ED6-0150-93643BD15075}"/>
                </a:ext>
              </a:extLst>
            </p:cNvPr>
            <p:cNvSpPr/>
            <p:nvPr/>
          </p:nvSpPr>
          <p:spPr>
            <a:xfrm>
              <a:off x="7719178" y="1579606"/>
              <a:ext cx="1883217" cy="767354"/>
            </a:xfrm>
            <a:prstGeom prst="roundRect">
              <a:avLst>
                <a:gd name="adj" fmla="val 30066"/>
              </a:avLst>
            </a:prstGeom>
            <a:solidFill>
              <a:schemeClr val="bg1"/>
            </a:solidFill>
            <a:ln w="12700">
              <a:solidFill>
                <a:srgbClr val="4756A0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90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9B8D4F8-974D-916F-EA33-6B76CEC24AD0}"/>
                </a:ext>
              </a:extLst>
            </p:cNvPr>
            <p:cNvSpPr txBox="1"/>
            <p:nvPr/>
          </p:nvSpPr>
          <p:spPr>
            <a:xfrm>
              <a:off x="7791972" y="1724981"/>
              <a:ext cx="978384" cy="103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900" b="1" spc="-30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автомобильные дороги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2BF275FE-C06F-2361-00A3-02D9CC96B055}"/>
                </a:ext>
              </a:extLst>
            </p:cNvPr>
            <p:cNvSpPr txBox="1"/>
            <p:nvPr/>
          </p:nvSpPr>
          <p:spPr>
            <a:xfrm>
              <a:off x="9045976" y="1724981"/>
              <a:ext cx="139341" cy="103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900" b="1" spc="-30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AAAB82A0-EF72-F27D-C3AD-52C45E610674}"/>
                </a:ext>
              </a:extLst>
            </p:cNvPr>
            <p:cNvSpPr txBox="1"/>
            <p:nvPr/>
          </p:nvSpPr>
          <p:spPr>
            <a:xfrm>
              <a:off x="9261633" y="1724981"/>
              <a:ext cx="316563" cy="103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900" b="1" spc="-30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128 км</a:t>
              </a:r>
              <a:endParaRPr lang="ru-RU" sz="9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6E6D39AA-06D3-45BE-1A99-B17FAC3D08F1}"/>
                </a:ext>
              </a:extLst>
            </p:cNvPr>
            <p:cNvSpPr txBox="1"/>
            <p:nvPr/>
          </p:nvSpPr>
          <p:spPr>
            <a:xfrm>
              <a:off x="7791972" y="1914872"/>
              <a:ext cx="1046136" cy="103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900" spc="-30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твёрдым покрытием 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07D25AF0-1546-C8DF-C77F-68C55B67D701}"/>
                </a:ext>
              </a:extLst>
            </p:cNvPr>
            <p:cNvSpPr txBox="1"/>
            <p:nvPr/>
          </p:nvSpPr>
          <p:spPr>
            <a:xfrm>
              <a:off x="7791972" y="2072155"/>
              <a:ext cx="1046136" cy="103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900" spc="-30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ru-RU" sz="900" spc="-30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оответствует нормативам</a:t>
              </a:r>
              <a:endParaRPr lang="ru-RU" sz="9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B2E24003-3C15-6C85-2453-9738E74A9B48}"/>
                </a:ext>
              </a:extLst>
            </p:cNvPr>
            <p:cNvSpPr txBox="1"/>
            <p:nvPr/>
          </p:nvSpPr>
          <p:spPr>
            <a:xfrm>
              <a:off x="8983644" y="1914997"/>
              <a:ext cx="268173" cy="103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900" spc="-30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60,4</a:t>
              </a:r>
              <a:r>
                <a:rPr lang="en-US" sz="900" spc="-30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9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D45624E6-9652-DE1D-9E59-D2CD8C415DE0}"/>
                </a:ext>
              </a:extLst>
            </p:cNvPr>
            <p:cNvSpPr txBox="1"/>
            <p:nvPr/>
          </p:nvSpPr>
          <p:spPr>
            <a:xfrm>
              <a:off x="8979301" y="2072279"/>
              <a:ext cx="272515" cy="103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900" spc="-30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62,8%</a:t>
              </a:r>
              <a:endParaRPr lang="ru-RU" sz="9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65C045F1-823A-E5D2-0392-6405058985B4}"/>
                </a:ext>
              </a:extLst>
            </p:cNvPr>
            <p:cNvSpPr txBox="1"/>
            <p:nvPr/>
          </p:nvSpPr>
          <p:spPr>
            <a:xfrm>
              <a:off x="9283901" y="1914873"/>
              <a:ext cx="318493" cy="103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900" spc="-30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77,3 км</a:t>
              </a:r>
              <a:endParaRPr lang="ru-RU" sz="9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725FB195-8272-DC35-2D11-9B91370583E7}"/>
                </a:ext>
              </a:extLst>
            </p:cNvPr>
            <p:cNvSpPr txBox="1"/>
            <p:nvPr/>
          </p:nvSpPr>
          <p:spPr>
            <a:xfrm>
              <a:off x="9283901" y="2072155"/>
              <a:ext cx="318493" cy="1038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900" spc="-30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80,4 км</a:t>
              </a:r>
              <a:endParaRPr lang="ru-RU" sz="9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xmlns="" id="{41C12DFB-5429-A539-17F1-5A011F98CD15}"/>
                </a:ext>
              </a:extLst>
            </p:cNvPr>
            <p:cNvCxnSpPr/>
            <p:nvPr/>
          </p:nvCxnSpPr>
          <p:spPr>
            <a:xfrm>
              <a:off x="8905698" y="1724981"/>
              <a:ext cx="0" cy="477852"/>
            </a:xfrm>
            <a:prstGeom prst="line">
              <a:avLst/>
            </a:prstGeom>
            <a:ln>
              <a:solidFill>
                <a:srgbClr val="4756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/>
          <p:cNvGrpSpPr/>
          <p:nvPr/>
        </p:nvGrpSpPr>
        <p:grpSpPr>
          <a:xfrm>
            <a:off x="6628742" y="1582653"/>
            <a:ext cx="1199684" cy="267909"/>
            <a:chOff x="6241002" y="1670873"/>
            <a:chExt cx="1199684" cy="267909"/>
          </a:xfrm>
        </p:grpSpPr>
        <p:sp>
          <p:nvSpPr>
            <p:cNvPr id="112" name="Скругленный прямоугольник 111">
              <a:extLst>
                <a:ext uri="{FF2B5EF4-FFF2-40B4-BE49-F238E27FC236}">
                  <a16:creationId xmlns="" xmlns:a16="http://schemas.microsoft.com/office/drawing/2014/main" id="{398AC780-B7FC-BFB2-CF91-A16FB33187B4}"/>
                </a:ext>
              </a:extLst>
            </p:cNvPr>
            <p:cNvSpPr/>
            <p:nvPr/>
          </p:nvSpPr>
          <p:spPr>
            <a:xfrm>
              <a:off x="6241002" y="1670873"/>
              <a:ext cx="1199684" cy="2679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756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r>
                <a:rPr lang="ru-RU" sz="9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ru-RU" sz="900" b="1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Богословка</a:t>
              </a:r>
              <a:endPara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Рисунок 80" descr="Маркер со сплошной заливкой">
              <a:extLst>
                <a:ext uri="{FF2B5EF4-FFF2-40B4-BE49-F238E27FC236}">
                  <a16:creationId xmlns="" xmlns:a16="http://schemas.microsoft.com/office/drawing/2014/main" id="{CA7A7CDA-BA22-59AA-F6D7-6A7990E5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269460" y="1720202"/>
              <a:ext cx="171226" cy="176099"/>
            </a:xfrm>
            <a:prstGeom prst="rect">
              <a:avLst/>
            </a:prstGeom>
          </p:spPr>
        </p:pic>
      </p:grpSp>
      <p:grpSp>
        <p:nvGrpSpPr>
          <p:cNvPr id="13" name="Группа 12"/>
          <p:cNvGrpSpPr/>
          <p:nvPr/>
        </p:nvGrpSpPr>
        <p:grpSpPr>
          <a:xfrm>
            <a:off x="8965903" y="1257885"/>
            <a:ext cx="827285" cy="267909"/>
            <a:chOff x="8965902" y="1257883"/>
            <a:chExt cx="827285" cy="267909"/>
          </a:xfrm>
        </p:grpSpPr>
        <p:sp>
          <p:nvSpPr>
            <p:cNvPr id="107" name="Скругленный прямоугольник 106">
              <a:extLst>
                <a:ext uri="{FF2B5EF4-FFF2-40B4-BE49-F238E27FC236}">
                  <a16:creationId xmlns="" xmlns:a16="http://schemas.microsoft.com/office/drawing/2014/main" id="{398AC780-B7FC-BFB2-CF91-A16FB33187B4}"/>
                </a:ext>
              </a:extLst>
            </p:cNvPr>
            <p:cNvSpPr/>
            <p:nvPr/>
          </p:nvSpPr>
          <p:spPr>
            <a:xfrm>
              <a:off x="8965902" y="1257883"/>
              <a:ext cx="827285" cy="2679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756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0" rtlCol="0" anchor="ctr"/>
            <a:lstStyle/>
            <a:p>
              <a:pPr algn="ctr"/>
              <a:r>
                <a:rPr lang="ru-RU" sz="9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</a:t>
              </a:r>
              <a:r>
                <a:rPr lang="ru-RU" sz="900" b="1" dirty="0" smtClean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 Майна</a:t>
              </a:r>
              <a:endPara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Маркер со сплошной заливкой">
              <a:extLst>
                <a:ext uri="{FF2B5EF4-FFF2-40B4-BE49-F238E27FC236}">
                  <a16:creationId xmlns="" xmlns:a16="http://schemas.microsoft.com/office/drawing/2014/main" id="{CA7A7CDA-BA22-59AA-F6D7-6A7990E5D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07975" y="1313497"/>
              <a:ext cx="171226" cy="176099"/>
            </a:xfrm>
            <a:prstGeom prst="rect">
              <a:avLst/>
            </a:prstGeom>
          </p:spPr>
        </p:pic>
      </p:grp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F6BDAE62-B35F-8264-0753-7CA91B0189EC}"/>
              </a:ext>
            </a:extLst>
          </p:cNvPr>
          <p:cNvSpPr/>
          <p:nvPr/>
        </p:nvSpPr>
        <p:spPr>
          <a:xfrm>
            <a:off x="225876" y="5805230"/>
            <a:ext cx="2002419" cy="695801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Авиа транспорт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г.Абакан – 80км</a:t>
            </a:r>
            <a:endParaRPr lang="x-none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7" name="Рисунок 86" descr="Picture background"/>
          <p:cNvPicPr/>
          <p:nvPr/>
        </p:nvPicPr>
        <p:blipFill>
          <a:blip r:embed="rId2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912" y="5181862"/>
            <a:ext cx="329687" cy="3178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2053" name="Picture 5" descr="Picture background"/>
          <p:cNvPicPr>
            <a:picLocks noChangeAspect="1" noChangeArrowheads="1"/>
          </p:cNvPicPr>
          <p:nvPr/>
        </p:nvPicPr>
        <p:blipFill>
          <a:blip r:embed="rId2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29" y="6005251"/>
            <a:ext cx="294734" cy="2947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2055" name="Picture 7" descr="Picture background"/>
          <p:cNvPicPr>
            <a:picLocks noChangeAspect="1" noChangeArrowheads="1"/>
          </p:cNvPicPr>
          <p:nvPr/>
        </p:nvPicPr>
        <p:blipFill>
          <a:blip r:embed="rId2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984" y="3905321"/>
            <a:ext cx="300580" cy="3005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490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-341313" y="7018338"/>
            <a:ext cx="20326352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spcBef>
                <a:spcPct val="20000"/>
              </a:spcBef>
            </a:pPr>
            <a:r>
              <a:rPr lang="ru-RU" sz="1400" dirty="0">
                <a:solidFill>
                  <a:srgbClr val="6633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1" y="27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>
              <a:latin typeface="Calibri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62139" y="1612107"/>
            <a:ext cx="9417217" cy="1536506"/>
            <a:chOff x="362138" y="1612107"/>
            <a:chExt cx="9417217" cy="153650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62138" y="2132950"/>
              <a:ext cx="919060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b="1" u="sng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Миссия</a:t>
              </a:r>
              <a:r>
                <a:rPr lang="ru-RU" sz="1200" b="1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: «</a:t>
              </a:r>
              <a:r>
                <a:rPr lang="ru-RU" sz="12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Саяногорск-2030 – социально-экономически развитый перспективный город, благоустроенный, комфортный с достойным качеством жизни</a:t>
              </a:r>
              <a:r>
                <a:rPr lang="ru-RU" sz="1200" b="1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».</a:t>
              </a:r>
            </a:p>
            <a:p>
              <a:endParaRPr lang="ru-RU" sz="12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sz="1200" b="1" u="sng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Генеральная </a:t>
              </a:r>
              <a:r>
                <a:rPr lang="ru-RU" sz="1200" b="1" u="sng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цель</a:t>
              </a:r>
              <a:r>
                <a:rPr lang="ru-RU" sz="1200" b="1" dirty="0" smtClean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: </a:t>
              </a:r>
              <a:r>
                <a:rPr lang="ru-RU" sz="1200" b="1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rPr>
                <a:t>Стать к 2030 году многофункциональным городом социального благополучия – лидером в Республике Хакасия по качеству жизни и экономическому росту. </a:t>
              </a:r>
              <a:endParaRPr lang="ru-RU" sz="1200" b="1" dirty="0">
                <a:solidFill>
                  <a:srgbClr val="003399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39" y="1612107"/>
              <a:ext cx="9417216" cy="5334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0" y="3289798"/>
            <a:ext cx="8847157" cy="328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>
            <a:spLocks noChangeAspect="1"/>
          </p:cNvSpPr>
          <p:nvPr/>
        </p:nvSpPr>
        <p:spPr>
          <a:xfrm>
            <a:off x="170257" y="184943"/>
            <a:ext cx="1250170" cy="267729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398352" y="541684"/>
            <a:ext cx="9417215" cy="9079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Стратегия </a:t>
            </a:r>
            <a:r>
              <a:rPr lang="ru-RU" cap="none" dirty="0"/>
              <a:t>социально-экономического развития муниципального образования город Саяногорск до 2030 года</a:t>
            </a:r>
            <a:r>
              <a:rPr lang="ru-RU" dirty="0"/>
              <a:t> </a:t>
            </a:r>
          </a:p>
          <a:p>
            <a:r>
              <a:rPr lang="ru-RU" sz="1100" cap="none" dirty="0"/>
              <a:t>(утверждена решением Совета депутатов МО г.Саяногорск от 19.02.2019 №127)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247A12-4331-4FD6-95DD-7B90149AE8F8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709300" y="1614183"/>
            <a:ext cx="6315407" cy="4764069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372929" y="6194000"/>
            <a:ext cx="55366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363626" y="6192541"/>
            <a:ext cx="58985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3421650" y="6194001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2024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=""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716902" y="2351208"/>
            <a:ext cx="2251508" cy="2343091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=""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=""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=""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=""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=""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=""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=""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2914188" y="1699919"/>
            <a:ext cx="21281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промышленного производства,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2402522" y="2059270"/>
            <a:ext cx="823779" cy="21638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277,2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2"/>
            <a:ext cx="12803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розничной торговли,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768444" y="4586484"/>
            <a:ext cx="18553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Среднесписочная численность работников,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170114" y="3996217"/>
            <a:ext cx="15129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общественного питания,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884250" y="2818665"/>
            <a:ext cx="181589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в основной капитал,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5145239" y="5530325"/>
            <a:ext cx="161019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среднемесячной заработной платы,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=""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3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=""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5" y="2933473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=""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Прямоугольник 58"/>
          <p:cNvSpPr/>
          <p:nvPr/>
        </p:nvSpPr>
        <p:spPr>
          <a:xfrm>
            <a:off x="7024708" y="1550256"/>
            <a:ext cx="290886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г. Саяногорск сохраняет преобладание </a:t>
            </a:r>
            <a:r>
              <a:rPr lang="ru-RU" sz="12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доли 54% в общем объеме промышленного производства Республики </a:t>
            </a:r>
            <a:r>
              <a:rPr lang="ru-RU" sz="12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Хакасия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7268486" y="2462096"/>
            <a:ext cx="246144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промышленного производства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Скругленный прямоугольник 6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303117" y="2059270"/>
            <a:ext cx="921757" cy="21638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176 359,0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267693" y="2059270"/>
            <a:ext cx="939237" cy="2163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192 824,7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968410" y="5930977"/>
            <a:ext cx="601468" cy="21638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71 423,4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4741572" y="4955813"/>
            <a:ext cx="601468" cy="21638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15 554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5134327" y="3408112"/>
            <a:ext cx="601468" cy="21638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4 672,1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802486" y="3254224"/>
            <a:ext cx="601468" cy="21638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8 766,7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916771" y="4340853"/>
            <a:ext cx="601468" cy="21638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315,3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1546990" y="4370096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343,0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5593685" y="5930977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77 235,5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5348868" y="4955813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15 627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5747923" y="3395117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5 896,8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1439759" y="3262101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7 599,5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Скругленный прямоугольник 77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025000" y="5376035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1 381,5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Скругленный прямоугольник 79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6248749" y="5923518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91 089,2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Скругленный прямоугольник 81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5971614" y="4955813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15 778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6401430" y="3397334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7 312,7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Скругленный прямоугольник 83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2081607" y="3258326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9 313,2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992591" y="6201458"/>
            <a:ext cx="355046" cy="10819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Скругленный прямоугольник 87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1984306" y="6216379"/>
            <a:ext cx="355046" cy="10819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014935" y="6208919"/>
            <a:ext cx="355046" cy="108193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1677306" y="5179919"/>
            <a:ext cx="20456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платных услуг,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Скругленный прямоугольник 80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1737884" y="5376035"/>
            <a:ext cx="601468" cy="21638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1 116,3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Скругленный прямоугольник 85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2370728" y="5379376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1 275,4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2212943" y="4370096"/>
            <a:ext cx="601468" cy="216386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351,0</a:t>
            </a:r>
            <a:endParaRPr lang="x-none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Скругленный прямоугольник 99"/>
          <p:cNvSpPr/>
          <p:nvPr/>
        </p:nvSpPr>
        <p:spPr>
          <a:xfrm>
            <a:off x="170256" y="150766"/>
            <a:ext cx="2169096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оциально-экономические показатели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494018" y="541684"/>
            <a:ext cx="910274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cap="all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 ГОРОДА САЯНОГОРСК</a:t>
            </a:r>
            <a:endParaRPr lang="x-none" sz="24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1" name="Диаграмма 110">
            <a:extLst>
              <a:ext uri="{FF2B5EF4-FFF2-40B4-BE49-F238E27FC236}">
                <a16:creationId xmlns=""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610033"/>
              </p:ext>
            </p:extLst>
          </p:nvPr>
        </p:nvGraphicFramePr>
        <p:xfrm>
          <a:off x="7024708" y="2674404"/>
          <a:ext cx="2987234" cy="2951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003399"/>
              </a:solidFill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93429"/>
            <a:ext cx="2160000" cy="2314395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5413595" y="5454946"/>
            <a:ext cx="196498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7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7" y="1488792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занятых в экономике – 25 354 человека</a:t>
            </a:r>
            <a:endParaRPr lang="ru-RU" sz="11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7" y="3896134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=""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5599586"/>
              </p:ext>
            </p:extLst>
          </p:nvPr>
        </p:nvGraphicFramePr>
        <p:xfrm>
          <a:off x="733826" y="1658068"/>
          <a:ext cx="3955869" cy="2102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475541" y="3861048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</a:t>
            </a:r>
            <a:r>
              <a:rPr lang="ru-RU" sz="11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2024 год</a:t>
            </a:r>
            <a:endParaRPr lang="ru-RU" sz="11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3118035"/>
              </p:ext>
            </p:extLst>
          </p:nvPr>
        </p:nvGraphicFramePr>
        <p:xfrm>
          <a:off x="428498" y="4578382"/>
          <a:ext cx="4662710" cy="1874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20" y="4346724"/>
            <a:ext cx="87740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0,8%</a:t>
            </a:r>
            <a:endParaRPr lang="x-none" sz="16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13593" y="4657642"/>
            <a:ext cx="2127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36253" y="4030325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66908" y="3991552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5495581" y="5176007"/>
            <a:ext cx="141840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220 чел. </a:t>
            </a:r>
            <a:endParaRPr lang="x-none" sz="16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333647" y="6323262"/>
            <a:ext cx="161759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на 01.01.2028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6049" y="4236136"/>
            <a:ext cx="43781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</a:t>
            </a:r>
            <a:r>
              <a:rPr lang="x-none" sz="900" b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9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заработная плата </a:t>
            </a:r>
            <a:r>
              <a:rPr lang="x-none" sz="900" b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x-none" sz="9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полному кругу </a:t>
            </a:r>
            <a:r>
              <a:rPr lang="x-none" sz="900" b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</a:t>
            </a:r>
            <a:r>
              <a:rPr lang="ru-RU" sz="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80 447,5 руб.</a:t>
            </a:r>
            <a:endParaRPr lang="x-none" sz="9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9306" y="4483328"/>
            <a:ext cx="47981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</a:t>
            </a:r>
            <a:r>
              <a:rPr lang="x-none" sz="900" b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9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заработная плата </a:t>
            </a:r>
            <a:r>
              <a:rPr lang="x-none" sz="900" b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9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крупным и средним предприятиям – 91 089,2 руб.</a:t>
            </a:r>
            <a:r>
              <a:rPr lang="x-none" sz="900" b="1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900" dirty="0">
              <a:solidFill>
                <a:srgbClr val="000099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92833942"/>
              </p:ext>
            </p:extLst>
          </p:nvPr>
        </p:nvGraphicFramePr>
        <p:xfrm>
          <a:off x="4740330" y="911604"/>
          <a:ext cx="5165670" cy="3234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Скругленный прямоугольник 26"/>
          <p:cNvSpPr/>
          <p:nvPr/>
        </p:nvSpPr>
        <p:spPr>
          <a:xfrm>
            <a:off x="254741" y="172029"/>
            <a:ext cx="1744991" cy="258145"/>
          </a:xfrm>
          <a:prstGeom prst="roundRect">
            <a:avLst/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80953" y="565952"/>
            <a:ext cx="91027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cap="all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39492" y="5009843"/>
            <a:ext cx="196498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незанятые граждане **</a:t>
            </a:r>
            <a:endParaRPr lang="x-none" sz="11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39493" y="4730904"/>
            <a:ext cx="150038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1 735 чел. </a:t>
            </a:r>
            <a:endParaRPr lang="x-none" sz="16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7722283" y="6323262"/>
            <a:ext cx="2061413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Незанятые трудовой деятельностью и учебой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6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4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254141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561976" y="1376762"/>
            <a:ext cx="2261040" cy="775596"/>
          </a:xfrm>
          <a:prstGeom prst="roundRect">
            <a:avLst>
              <a:gd name="adj" fmla="val 32204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24175" y="1376762"/>
            <a:ext cx="2226417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5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496331"/>
              </p:ext>
            </p:extLst>
          </p:nvPr>
        </p:nvGraphicFramePr>
        <p:xfrm>
          <a:off x="559070" y="2319740"/>
          <a:ext cx="9308478" cy="4051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3566"/>
                <a:gridCol w="1153566"/>
                <a:gridCol w="2307132"/>
                <a:gridCol w="2307132"/>
                <a:gridCol w="1153566"/>
                <a:gridCol w="1233516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29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образовательных учреждения: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больничный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комплекс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000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МУ Спортивный комплекс «Юность»</a:t>
                      </a:r>
                      <a:endParaRPr lang="ru-RU" sz="1000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дворца культуры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1200</a:t>
                      </a:r>
                    </a:p>
                    <a:p>
                      <a:pPr algn="ctr"/>
                      <a:r>
                        <a:rPr lang="ru-RU" sz="8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вместительность зрительного зала</a:t>
                      </a:r>
                      <a:endParaRPr lang="ru-RU" sz="8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843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  <a:p>
                      <a:pPr algn="ctr"/>
                      <a:r>
                        <a:rPr lang="ru-RU" sz="900" b="1" baseline="0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детских садов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2890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воспитанников</a:t>
                      </a:r>
                      <a:endParaRPr lang="ru-RU" sz="9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260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стационарных коек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спортивных зала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библиотек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18073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пользователей</a:t>
                      </a:r>
                      <a:endParaRPr lang="ru-RU" sz="9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ru-RU" sz="900" b="1" baseline="0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школ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7147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учащихся</a:t>
                      </a:r>
                      <a:endParaRPr lang="ru-RU" sz="9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ФАП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стадиона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музей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16467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посетителей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900" b="1" baseline="0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учреждения доп. образования 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2505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учащихся</a:t>
                      </a:r>
                      <a:endParaRPr lang="ru-RU" sz="9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5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амбулаторно-поликлинических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учреждений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плоскостных спортивных сооружения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школы искусств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382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учащихся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900" b="1" baseline="0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организации проф. образования </a:t>
                      </a:r>
                      <a:endParaRPr lang="ru-RU" sz="9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3040 </a:t>
                      </a:r>
                    </a:p>
                    <a:p>
                      <a:pPr algn="ctr"/>
                      <a:r>
                        <a:rPr lang="ru-RU" sz="9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учащихся</a:t>
                      </a:r>
                      <a:endParaRPr lang="ru-RU" sz="9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182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число врачей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плавательных</a:t>
                      </a:r>
                      <a:r>
                        <a:rPr lang="ru-RU" sz="1000" b="1" baseline="0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 бассейнов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000" b="1" dirty="0" err="1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муз.школа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356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учащихся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501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средний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медицинский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персонал</a:t>
                      </a: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30,7</a:t>
                      </a:r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1000" b="1" dirty="0" err="1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тыс.чел</a:t>
                      </a:r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систематически занимающихся 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спортом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000" b="1" dirty="0" err="1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худ.школа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440</a:t>
                      </a:r>
                    </a:p>
                    <a:p>
                      <a:pPr algn="ctr"/>
                      <a:r>
                        <a:rPr lang="ru-RU" sz="1000" b="1" dirty="0" smtClean="0">
                          <a:solidFill>
                            <a:srgbClr val="003399"/>
                          </a:solidFill>
                          <a:latin typeface="Arial" pitchFamily="34" charset="0"/>
                          <a:cs typeface="Arial" pitchFamily="34" charset="0"/>
                        </a:rPr>
                        <a:t>учащихся</a:t>
                      </a:r>
                      <a:endParaRPr lang="ru-RU" sz="1000" b="1" dirty="0">
                        <a:solidFill>
                          <a:srgbClr val="0033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60" marR="990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5276605" y="2276872"/>
            <a:ext cx="2195999" cy="4104000"/>
          </a:xfrm>
          <a:prstGeom prst="roundRect">
            <a:avLst>
              <a:gd name="adj" fmla="val 8614"/>
            </a:avLst>
          </a:prstGeom>
          <a:solidFill>
            <a:schemeClr val="bg1">
              <a:lumMod val="7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559924" y="2276872"/>
            <a:ext cx="2208835" cy="4104456"/>
          </a:xfrm>
          <a:prstGeom prst="roundRect">
            <a:avLst>
              <a:gd name="adj" fmla="val 8614"/>
            </a:avLst>
          </a:prstGeom>
          <a:solidFill>
            <a:schemeClr val="bg1">
              <a:lumMod val="7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2906865" y="2276427"/>
            <a:ext cx="2243729" cy="4104456"/>
          </a:xfrm>
          <a:prstGeom prst="roundRect">
            <a:avLst>
              <a:gd name="adj" fmla="val 8614"/>
            </a:avLst>
          </a:prstGeom>
          <a:solidFill>
            <a:schemeClr val="bg1">
              <a:lumMod val="7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7598614" y="2259732"/>
            <a:ext cx="2188983" cy="4104000"/>
          </a:xfrm>
          <a:prstGeom prst="roundRect">
            <a:avLst>
              <a:gd name="adj" fmla="val 8614"/>
            </a:avLst>
          </a:prstGeom>
          <a:solidFill>
            <a:schemeClr val="bg1">
              <a:lumMod val="75000"/>
              <a:alpha val="48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2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965B5596-9886-1EDD-8689-79E3A0147044}"/>
              </a:ext>
            </a:extLst>
          </p:cNvPr>
          <p:cNvSpPr/>
          <p:nvPr/>
        </p:nvSpPr>
        <p:spPr>
          <a:xfrm>
            <a:off x="417250" y="1029811"/>
            <a:ext cx="6444791" cy="5278013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627017" y="1135120"/>
            <a:ext cx="2925781" cy="1667778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1" y="1183814"/>
            <a:ext cx="2935371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627017" y="4585319"/>
            <a:ext cx="2925780" cy="1594771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596600"/>
            <a:ext cx="2935370" cy="157461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627018" y="2923919"/>
            <a:ext cx="2925781" cy="157543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22881" y="2923919"/>
            <a:ext cx="2935370" cy="157543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922766" y="879129"/>
            <a:ext cx="2817024" cy="656269"/>
          </a:xfrm>
          <a:prstGeom prst="roundRect">
            <a:avLst>
              <a:gd name="adj" fmla="val 22705"/>
            </a:avLst>
          </a:prstGeom>
          <a:solidFill>
            <a:schemeClr val="accent1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C7EEC72E-3ED9-E267-43BA-E4A3E81CE2BE}"/>
              </a:ext>
            </a:extLst>
          </p:cNvPr>
          <p:cNvSpPr/>
          <p:nvPr/>
        </p:nvSpPr>
        <p:spPr>
          <a:xfrm>
            <a:off x="6937741" y="1603218"/>
            <a:ext cx="2849854" cy="2091592"/>
          </a:xfrm>
          <a:prstGeom prst="roundRect">
            <a:avLst>
              <a:gd name="adj" fmla="val 2448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6922765" y="3869150"/>
            <a:ext cx="2864830" cy="1218485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750642" y="1207262"/>
            <a:ext cx="2595481" cy="152349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 ежегодно более 10 событийных мероприятий: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Карнавал смеха;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Лыжня России;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косоворотки;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Классика в горах;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Фруктовый лед;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Саянский сад;</a:t>
            </a:r>
          </a:p>
          <a:p>
            <a:pPr marL="171450" indent="-171450">
              <a:buFontTx/>
              <a:buChar char="-"/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яблока и др.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9D6DE6B-139E-8832-E11F-631D17E87F79}"/>
              </a:ext>
            </a:extLst>
          </p:cNvPr>
          <p:cNvSpPr txBox="1"/>
          <p:nvPr/>
        </p:nvSpPr>
        <p:spPr>
          <a:xfrm>
            <a:off x="5827334" y="1639829"/>
            <a:ext cx="830917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косоворотки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378715" y="5226215"/>
            <a:ext cx="1174083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Карнавал смеха на ГК «Гладенькая»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3722880" y="5879900"/>
            <a:ext cx="2895499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музея насчитывает 28 900 единиц основного и вспомогательного хранения. 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1225119" y="4266762"/>
            <a:ext cx="1847256" cy="1384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Фестиваль «Классика в горах»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595416" y="3379473"/>
            <a:ext cx="1062835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амфитеатра в парке отдыха «Тортуга»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F3092DA-AABD-96D8-DAB8-50B4A3BEB105}"/>
              </a:ext>
            </a:extLst>
          </p:cNvPr>
          <p:cNvSpPr txBox="1"/>
          <p:nvPr/>
        </p:nvSpPr>
        <p:spPr>
          <a:xfrm>
            <a:off x="7039869" y="951889"/>
            <a:ext cx="2601281" cy="430887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МО </a:t>
            </a:r>
            <a:r>
              <a:rPr lang="ru-RU" sz="14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г.Саяногорск</a:t>
            </a:r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расположены:</a:t>
            </a:r>
            <a:endParaRPr lang="ru-RU" sz="1400" b="1" i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1BFC30A-9CC5-E6E2-F85C-B6EFC1138044}"/>
              </a:ext>
            </a:extLst>
          </p:cNvPr>
          <p:cNvSpPr txBox="1"/>
          <p:nvPr/>
        </p:nvSpPr>
        <p:spPr>
          <a:xfrm>
            <a:off x="7107767" y="1845870"/>
            <a:ext cx="263202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12 коллективных средств размещения;</a:t>
            </a:r>
          </a:p>
          <a:p>
            <a:pPr marL="171450" indent="-171450">
              <a:lnSpc>
                <a:spcPts val="1220"/>
              </a:lnSpc>
              <a:buFontTx/>
              <a:buChar char="-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туристических агентств;</a:t>
            </a:r>
          </a:p>
          <a:p>
            <a:pPr marL="171450" indent="-171450">
              <a:lnSpc>
                <a:spcPts val="1220"/>
              </a:lnSpc>
              <a:buFontTx/>
              <a:buChar char="-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туроператора;</a:t>
            </a:r>
          </a:p>
          <a:p>
            <a:pPr marL="171450" indent="-171450">
              <a:lnSpc>
                <a:spcPts val="1220"/>
              </a:lnSpc>
              <a:buFontTx/>
              <a:buChar char="-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 объектов туристического показа;</a:t>
            </a:r>
          </a:p>
          <a:p>
            <a:pPr marL="171450" indent="-171450">
              <a:lnSpc>
                <a:spcPts val="1220"/>
              </a:lnSpc>
              <a:buFontTx/>
              <a:buChar char="-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музей;</a:t>
            </a:r>
          </a:p>
          <a:p>
            <a:pPr marL="171450" indent="-171450">
              <a:lnSpc>
                <a:spcPts val="1220"/>
              </a:lnSpc>
              <a:buFontTx/>
              <a:buChar char="-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учебно-производственный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информационно-инновационный центр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РусГидро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indent="-171450">
              <a:lnSpc>
                <a:spcPts val="1220"/>
              </a:lnSpc>
              <a:buFontTx/>
              <a:buChar char="-"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информационно-туристический центр СШГЭС .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7107767" y="3933471"/>
            <a:ext cx="2679828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Земельные участки для развития туризма:</a:t>
            </a:r>
          </a:p>
          <a:p>
            <a:pPr algn="ctr"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аренду предоставлено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2024 году – 4 земельных участка, в 2025 году – 3, </a:t>
            </a:r>
          </a:p>
          <a:p>
            <a:pPr marL="171450" indent="-171450">
              <a:buFontTx/>
              <a:buChar char="-"/>
            </a:pP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2026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планируется предоставить в аренду 5 земельных участков.</a:t>
            </a:r>
          </a:p>
          <a:p>
            <a:pPr algn="ctr">
              <a:lnSpc>
                <a:spcPts val="1220"/>
              </a:lnSpc>
            </a:pP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2" name="Рисунок 241" descr="Пользователь со сплошной заливкой">
            <a:extLst>
              <a:ext uri="{FF2B5EF4-FFF2-40B4-BE49-F238E27FC236}">
                <a16:creationId xmlns:a16="http://schemas.microsoft.com/office/drawing/2014/main" xmlns="" id="{8CF82E8F-65AA-3A35-D6F5-B314FC10F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892375" y="2304895"/>
            <a:ext cx="360000" cy="3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67" y="2923919"/>
            <a:ext cx="2362390" cy="12266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1" y="4596600"/>
            <a:ext cx="1557553" cy="15746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54" y="4732041"/>
            <a:ext cx="1928527" cy="11504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30" y="1246847"/>
            <a:ext cx="1915957" cy="1238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15" y="3018010"/>
            <a:ext cx="1677876" cy="138725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1678213" y="6348076"/>
            <a:ext cx="4349707" cy="390083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1678213" y="6402733"/>
            <a:ext cx="434970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году количество принявших участие в событийном туризме </a:t>
            </a:r>
          </a:p>
          <a:p>
            <a:pPr algn="ctr">
              <a:lnSpc>
                <a:spcPts val="1220"/>
              </a:lnSpc>
            </a:pPr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свыше 10 500 человек.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7" y="543703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 cap="all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ТУРИЗМ</a:t>
            </a:r>
            <a:endParaRPr lang="ru-RU" dirty="0"/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227508" y="163628"/>
            <a:ext cx="59810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endParaRPr lang="ru-RU" sz="8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3719548" y="4895397"/>
            <a:ext cx="1174083" cy="6924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Экспозиции и мероприятия в Краеведческом музее посетили 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16 467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человек.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5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35555</TotalTime>
  <Words>2954</Words>
  <Application>Microsoft Office PowerPoint</Application>
  <PresentationFormat>Лист A4 (210x297 мм)</PresentationFormat>
  <Paragraphs>822</Paragraphs>
  <Slides>26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Митрофанова Анжела Николаевна</cp:lastModifiedBy>
  <cp:revision>1167</cp:revision>
  <cp:lastPrinted>2025-10-16T07:47:44Z</cp:lastPrinted>
  <dcterms:created xsi:type="dcterms:W3CDTF">2023-11-22T14:19:10Z</dcterms:created>
  <dcterms:modified xsi:type="dcterms:W3CDTF">2025-10-17T09:27:15Z</dcterms:modified>
</cp:coreProperties>
</file>